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4"/>
    <p:sldMasterId id="2147483660" r:id="rId5"/>
    <p:sldMasterId id="2147483672" r:id="rId6"/>
    <p:sldMasterId id="2147483684" r:id="rId7"/>
    <p:sldMasterId id="2147483696" r:id="rId8"/>
  </p:sldMasterIdLst>
  <p:sldIdLst>
    <p:sldId id="256" r:id="rId9"/>
    <p:sldId id="265" r:id="rId10"/>
    <p:sldId id="263" r:id="rId11"/>
    <p:sldId id="257" r:id="rId12"/>
    <p:sldId id="258" r:id="rId13"/>
    <p:sldId id="259" r:id="rId14"/>
    <p:sldId id="260" r:id="rId15"/>
    <p:sldId id="261" r:id="rId16"/>
    <p:sldId id="264" r:id="rId17"/>
    <p:sldId id="266" r:id="rId18"/>
    <p:sldId id="267" r:id="rId19"/>
    <p:sldId id="268" r:id="rId20"/>
    <p:sldId id="269" r:id="rId21"/>
  </p:sldIdLst>
  <p:sldSz cx="9144000" cy="6858000" type="screen4x3"/>
  <p:notesSz cx="7053263" cy="10180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FF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86" d="100"/>
          <a:sy n="86" d="100"/>
        </p:scale>
        <p:origin x="1122" y="114"/>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Master" Target="slideMasters/slideMaster5.xml"/><Relationship Id="rId13" Type="http://schemas.openxmlformats.org/officeDocument/2006/relationships/slide" Target="slides/slide5.xml"/><Relationship Id="rId18" Type="http://schemas.openxmlformats.org/officeDocument/2006/relationships/slide" Target="slides/slide10.xml"/><Relationship Id="rId3" Type="http://schemas.openxmlformats.org/officeDocument/2006/relationships/customXml" Target="../customXml/item3.xml"/><Relationship Id="rId21" Type="http://schemas.openxmlformats.org/officeDocument/2006/relationships/slide" Target="slides/slide13.xml"/><Relationship Id="rId7" Type="http://schemas.openxmlformats.org/officeDocument/2006/relationships/slideMaster" Target="slideMasters/slideMaster4.xml"/><Relationship Id="rId12" Type="http://schemas.openxmlformats.org/officeDocument/2006/relationships/slide" Target="slides/slide4.xml"/><Relationship Id="rId17" Type="http://schemas.openxmlformats.org/officeDocument/2006/relationships/slide" Target="slides/slide9.xml"/><Relationship Id="rId25"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8.xml"/><Relationship Id="rId20" Type="http://schemas.openxmlformats.org/officeDocument/2006/relationships/slide" Target="slides/slide12.xml"/><Relationship Id="rId1" Type="http://schemas.openxmlformats.org/officeDocument/2006/relationships/customXml" Target="../customXml/item1.xml"/><Relationship Id="rId6" Type="http://schemas.openxmlformats.org/officeDocument/2006/relationships/slideMaster" Target="slideMasters/slideMaster3.xml"/><Relationship Id="rId11" Type="http://schemas.openxmlformats.org/officeDocument/2006/relationships/slide" Target="slides/slide3.xml"/><Relationship Id="rId24" Type="http://schemas.openxmlformats.org/officeDocument/2006/relationships/theme" Target="theme/theme1.xml"/><Relationship Id="rId5" Type="http://schemas.openxmlformats.org/officeDocument/2006/relationships/slideMaster" Target="slideMasters/slideMaster2.xml"/><Relationship Id="rId15" Type="http://schemas.openxmlformats.org/officeDocument/2006/relationships/slide" Target="slides/slide7.xml"/><Relationship Id="rId23" Type="http://schemas.openxmlformats.org/officeDocument/2006/relationships/viewProps" Target="viewProps.xml"/><Relationship Id="rId10" Type="http://schemas.openxmlformats.org/officeDocument/2006/relationships/slide" Target="slides/slide2.xml"/><Relationship Id="rId19" Type="http://schemas.openxmlformats.org/officeDocument/2006/relationships/slide" Target="slides/slide11.xml"/><Relationship Id="rId4" Type="http://schemas.openxmlformats.org/officeDocument/2006/relationships/slideMaster" Target="slideMasters/slideMaster1.xml"/><Relationship Id="rId9" Type="http://schemas.openxmlformats.org/officeDocument/2006/relationships/slide" Target="slides/slide1.xml"/><Relationship Id="rId14" Type="http://schemas.openxmlformats.org/officeDocument/2006/relationships/slide" Target="slides/slide6.xml"/><Relationship Id="rId22" Type="http://schemas.openxmlformats.org/officeDocument/2006/relationships/presProps" Target="pres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899280378"/>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53170176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4739600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6084873"/>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8343440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25716858"/>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669127031"/>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417470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552782825"/>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6241473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30954746"/>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243152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90735826"/>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81230670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059818331"/>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413689898"/>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6774187"/>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6147568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6/29/2020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90613364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778912574"/>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118665170"/>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855038279"/>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41358116"/>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1386107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0971714"/>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55247310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66676648"/>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143956523"/>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3242430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983676"/>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2857333"/>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2639322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91647783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GB"/>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720755519"/>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35271210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08830545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Date Placeholder 4"/>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451581323"/>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Date Placeholder 6"/>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8" name="Footer Placeholder 7"/>
          <p:cNvSpPr>
            <a:spLocks noGrp="1"/>
          </p:cNvSpPr>
          <p:nvPr>
            <p:ph type="ftr" sz="quarter" idx="11"/>
          </p:nvPr>
        </p:nvSpPr>
        <p:spPr/>
        <p:txBody>
          <a:bodyPr/>
          <a:lstStyle/>
          <a:p>
            <a:endParaRPr lang="en-GB">
              <a:solidFill>
                <a:prstClr val="black">
                  <a:tint val="75000"/>
                </a:prstClr>
              </a:solidFill>
            </a:endParaRPr>
          </a:p>
        </p:txBody>
      </p:sp>
      <p:sp>
        <p:nvSpPr>
          <p:cNvPr id="9" name="Slide Number Placeholder 8"/>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008783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6/29/2020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Date Placeholder 2"/>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4" name="Footer Placeholder 3"/>
          <p:cNvSpPr>
            <a:spLocks noGrp="1"/>
          </p:cNvSpPr>
          <p:nvPr>
            <p:ph type="ftr" sz="quarter" idx="11"/>
          </p:nvPr>
        </p:nvSpPr>
        <p:spPr/>
        <p:txBody>
          <a:bodyPr/>
          <a:lstStyle/>
          <a:p>
            <a:endParaRPr lang="en-GB">
              <a:solidFill>
                <a:prstClr val="black">
                  <a:tint val="75000"/>
                </a:prstClr>
              </a:solidFill>
            </a:endParaRPr>
          </a:p>
        </p:txBody>
      </p:sp>
      <p:sp>
        <p:nvSpPr>
          <p:cNvPr id="5" name="Slide Number Placeholder 4"/>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603948006"/>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3" name="Footer Placeholder 2"/>
          <p:cNvSpPr>
            <a:spLocks noGrp="1"/>
          </p:cNvSpPr>
          <p:nvPr>
            <p:ph type="ftr" sz="quarter" idx="11"/>
          </p:nvPr>
        </p:nvSpPr>
        <p:spPr/>
        <p:txBody>
          <a:bodyPr/>
          <a:lstStyle/>
          <a:p>
            <a:endParaRPr lang="en-GB">
              <a:solidFill>
                <a:prstClr val="black">
                  <a:tint val="75000"/>
                </a:prstClr>
              </a:solidFill>
            </a:endParaRPr>
          </a:p>
        </p:txBody>
      </p:sp>
      <p:sp>
        <p:nvSpPr>
          <p:cNvPr id="4" name="Slide Number Placeholder 3"/>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202449055"/>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92093885"/>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GB"/>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6" name="Footer Placeholder 5"/>
          <p:cNvSpPr>
            <a:spLocks noGrp="1"/>
          </p:cNvSpPr>
          <p:nvPr>
            <p:ph type="ftr" sz="quarter" idx="11"/>
          </p:nvPr>
        </p:nvSpPr>
        <p:spPr/>
        <p:txBody>
          <a:bodyPr/>
          <a:lstStyle/>
          <a:p>
            <a:endParaRPr lang="en-GB">
              <a:solidFill>
                <a:prstClr val="black">
                  <a:tint val="75000"/>
                </a:prstClr>
              </a:solidFill>
            </a:endParaRPr>
          </a:p>
        </p:txBody>
      </p:sp>
      <p:sp>
        <p:nvSpPr>
          <p:cNvPr id="7" name="Slide Number Placeholder 6"/>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2253448978"/>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140999939"/>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10"/>
          </p:nvPr>
        </p:nvSpPr>
        <p:spPr/>
        <p:txBody>
          <a:body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11"/>
          </p:nvPr>
        </p:nvSpPr>
        <p:spPr/>
        <p:txBody>
          <a:bodyPr/>
          <a:lstStyle/>
          <a:p>
            <a:endParaRPr lang="en-GB">
              <a:solidFill>
                <a:prstClr val="black">
                  <a:tint val="75000"/>
                </a:prstClr>
              </a:solidFill>
            </a:endParaRPr>
          </a:p>
        </p:txBody>
      </p:sp>
      <p:sp>
        <p:nvSpPr>
          <p:cNvPr id="6" name="Slide Number Placeholder 5"/>
          <p:cNvSpPr>
            <a:spLocks noGrp="1"/>
          </p:cNvSpPr>
          <p:nvPr>
            <p:ph type="sldNum" sz="quarter" idx="12"/>
          </p:nvPr>
        </p:nvSpPr>
        <p:spPr/>
        <p:txBody>
          <a:body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283658357"/>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6/29/2020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6/29/2020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6/29/2020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2">
            <a:lumMod val="20000"/>
            <a:lumOff val="80000"/>
          </a:schemeClr>
        </a:solid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6/29/2020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69024231"/>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4291614477"/>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3353348647"/>
      </p:ext>
    </p:extLst>
  </p:cSld>
  <p:clrMap bg1="lt1" tx1="dk1" bg2="lt2" tx2="dk2" accent1="accent1" accent2="accent2" accent3="accent3" accent4="accent4" accent5="accent5" accent6="accent6" hlink="hlink" folHlink="folHlink"/>
  <p:sldLayoutIdLst>
    <p:sldLayoutId id="2147483685" r:id="rId1"/>
    <p:sldLayoutId id="2147483686" r:id="rId2"/>
    <p:sldLayoutId id="2147483687" r:id="rId3"/>
    <p:sldLayoutId id="2147483688" r:id="rId4"/>
    <p:sldLayoutId id="2147483689" r:id="rId5"/>
    <p:sldLayoutId id="2147483690" r:id="rId6"/>
    <p:sldLayoutId id="2147483691" r:id="rId7"/>
    <p:sldLayoutId id="2147483692" r:id="rId8"/>
    <p:sldLayoutId id="2147483693" r:id="rId9"/>
    <p:sldLayoutId id="2147483694" r:id="rId10"/>
    <p:sldLayoutId id="21474836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GB"/>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66E3AD28-101A-40D6-980F-594921CAF6AD}" type="datetimeFigureOut">
              <a:rPr lang="en-GB" smtClean="0">
                <a:solidFill>
                  <a:prstClr val="black">
                    <a:tint val="75000"/>
                  </a:prstClr>
                </a:solidFill>
              </a:rPr>
              <a:pPr/>
              <a:t>29/06/2020</a:t>
            </a:fld>
            <a:endParaRPr lang="en-GB">
              <a:solidFill>
                <a:prstClr val="black">
                  <a:tint val="75000"/>
                </a:prstClr>
              </a:solidFill>
            </a:endParaRPr>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solidFill>
                <a:prstClr val="black">
                  <a:tint val="75000"/>
                </a:prstClr>
              </a:solidFill>
            </a:endParaRPr>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A416F014-F9A3-4BC4-AC24-3A49A89830CF}" type="slidenum">
              <a:rPr lang="en-GB" smtClean="0">
                <a:solidFill>
                  <a:prstClr val="black">
                    <a:tint val="75000"/>
                  </a:prstClr>
                </a:solidFill>
              </a:rPr>
              <a:pPr/>
              <a:t>‹#›</a:t>
            </a:fld>
            <a:endParaRPr lang="en-GB">
              <a:solidFill>
                <a:prstClr val="black">
                  <a:tint val="75000"/>
                </a:prstClr>
              </a:solidFill>
            </a:endParaRPr>
          </a:p>
        </p:txBody>
      </p:sp>
    </p:spTree>
    <p:extLst>
      <p:ext uri="{BB962C8B-B14F-4D97-AF65-F5344CB8AC3E}">
        <p14:creationId xmlns:p14="http://schemas.microsoft.com/office/powerpoint/2010/main" val="788373662"/>
      </p:ext>
    </p:extLst>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https://www.youtube.com/watch?v=R1RMV5qhwyE" TargetMode="Externa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_rels/slide10.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12.xml"/><Relationship Id="rId4" Type="http://schemas.openxmlformats.org/officeDocument/2006/relationships/image" Target="../media/image19.png"/></Relationships>
</file>

<file path=ppt/slides/_rels/slide11.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Rk-GeqZLeAhVIlxoKHdiZCSUQjRx6BAgBEAU&amp;url=http://large.stanford.edu/courses/2017/ph241/sivulka2/&amp;psig=AOvVaw2oevoJ5jCiOxMYmPgImEUU&amp;ust=1540032189723206" TargetMode="External"/><Relationship Id="rId2" Type="http://schemas.openxmlformats.org/officeDocument/2006/relationships/image" Target="../media/image20.png"/><Relationship Id="rId1" Type="http://schemas.openxmlformats.org/officeDocument/2006/relationships/slideLayout" Target="../slideLayouts/slideLayout23.xml"/><Relationship Id="rId4" Type="http://schemas.openxmlformats.org/officeDocument/2006/relationships/image" Target="../media/image21.png"/></Relationships>
</file>

<file path=ppt/slides/_rels/slide12.xml.rels><?xml version="1.0" encoding="UTF-8" standalone="yes"?>
<Relationships xmlns="http://schemas.openxmlformats.org/package/2006/relationships"><Relationship Id="rId3" Type="http://schemas.openxmlformats.org/officeDocument/2006/relationships/hyperlink" Target="http://www.google.com/url?sa=i&amp;rct=j&amp;q=&amp;esrc=s&amp;source=images&amp;cd=&amp;cad=rja&amp;uact=8&amp;ved=2ahUKEwimldXIqZLeAhUQzhoKHTjYAFIQjRx6BAgBEAU&amp;url=http://thehistoryoftheatom.weebly.com/niels-bohr.html&amp;psig=AOvVaw0WsBB1Ws8okIFywhkROzWy&amp;ust=1540032309280177" TargetMode="External"/><Relationship Id="rId2" Type="http://schemas.openxmlformats.org/officeDocument/2006/relationships/image" Target="../media/image22.png"/><Relationship Id="rId1" Type="http://schemas.openxmlformats.org/officeDocument/2006/relationships/slideLayout" Target="../slideLayouts/slideLayout34.xml"/><Relationship Id="rId4" Type="http://schemas.openxmlformats.org/officeDocument/2006/relationships/image" Target="../media/image23.jpeg"/></Relationships>
</file>

<file path=ppt/slides/_rels/slide13.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45.xml"/></Relationships>
</file>

<file path=ppt/slides/_rels/slide2.xml.rels><?xml version="1.0" encoding="UTF-8" standalone="yes"?>
<Relationships xmlns="http://schemas.openxmlformats.org/package/2006/relationships"><Relationship Id="rId3" Type="http://schemas.openxmlformats.org/officeDocument/2006/relationships/image" Target="../media/image6.gif"/><Relationship Id="rId2" Type="http://schemas.openxmlformats.org/officeDocument/2006/relationships/image" Target="../media/image5.gif"/><Relationship Id="rId1" Type="http://schemas.openxmlformats.org/officeDocument/2006/relationships/slideLayout" Target="../slideLayouts/slideLayout2.xml"/><Relationship Id="rId4" Type="http://schemas.openxmlformats.org/officeDocument/2006/relationships/image" Target="../media/image7.gif"/></Relationships>
</file>

<file path=ppt/slides/_rels/slide3.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8.jpeg"/><Relationship Id="rId1" Type="http://schemas.openxmlformats.org/officeDocument/2006/relationships/slideLayout" Target="../slideLayouts/slideLayout2.xml"/><Relationship Id="rId6" Type="http://schemas.openxmlformats.org/officeDocument/2006/relationships/image" Target="../media/image12.jpeg"/><Relationship Id="rId5" Type="http://schemas.openxmlformats.org/officeDocument/2006/relationships/image" Target="../media/image11.jpeg"/><Relationship Id="rId4" Type="http://schemas.openxmlformats.org/officeDocument/2006/relationships/image" Target="../media/image10.jpeg"/></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7.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3" Type="http://schemas.openxmlformats.org/officeDocument/2006/relationships/hyperlink" Target="https://www.bbc.co.uk/bitesize/guides/z6426yc/revision/1" TargetMode="External"/><Relationship Id="rId2" Type="http://schemas.openxmlformats.org/officeDocument/2006/relationships/image" Target="../media/image15.png"/><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3" Type="http://schemas.openxmlformats.org/officeDocument/2006/relationships/image" Target="../media/image1.png"/><Relationship Id="rId7" Type="http://schemas.openxmlformats.org/officeDocument/2006/relationships/image" Target="../media/image16.png"/><Relationship Id="rId2" Type="http://schemas.openxmlformats.org/officeDocument/2006/relationships/hyperlink" Target="https://www.youtube.com/watch?v=R1RMV5qhwyE" TargetMode="External"/><Relationship Id="rId1" Type="http://schemas.openxmlformats.org/officeDocument/2006/relationships/slideLayout" Target="../slideLayouts/slideLayout1.xml"/><Relationship Id="rId6" Type="http://schemas.openxmlformats.org/officeDocument/2006/relationships/image" Target="../media/image4.gif"/><Relationship Id="rId5" Type="http://schemas.openxmlformats.org/officeDocument/2006/relationships/image" Target="../media/image3.png"/><Relationship Id="rId4" Type="http://schemas.openxmlformats.org/officeDocument/2006/relationships/image" Target="../media/image2.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315200" cy="765175"/>
          </a:xfrm>
        </p:spPr>
        <p:txBody>
          <a:bodyPr/>
          <a:lstStyle/>
          <a:p>
            <a:r>
              <a:rPr lang="en-GB" dirty="0" smtClean="0"/>
              <a:t>Atoms</a:t>
            </a:r>
            <a:endParaRPr lang="en-GB" dirty="0"/>
          </a:p>
        </p:txBody>
      </p:sp>
      <p:sp>
        <p:nvSpPr>
          <p:cNvPr id="3" name="Subtitle 2"/>
          <p:cNvSpPr>
            <a:spLocks noGrp="1"/>
          </p:cNvSpPr>
          <p:nvPr>
            <p:ph type="subTitle" idx="1"/>
          </p:nvPr>
        </p:nvSpPr>
        <p:spPr>
          <a:xfrm>
            <a:off x="1676400" y="1219200"/>
            <a:ext cx="6324600" cy="990600"/>
          </a:xfrm>
        </p:spPr>
        <p:txBody>
          <a:bodyPr>
            <a:normAutofit lnSpcReduction="10000"/>
          </a:bodyPr>
          <a:lstStyle/>
          <a:p>
            <a:r>
              <a:rPr lang="en-GB" dirty="0" smtClean="0">
                <a:solidFill>
                  <a:schemeClr val="tx1"/>
                </a:solidFill>
              </a:rPr>
              <a:t>LO: To learn about the structure of atoms (recap from year 9)</a:t>
            </a:r>
            <a:endParaRPr lang="en-GB" dirty="0">
              <a:solidFill>
                <a:schemeClr val="tx1"/>
              </a:solidFill>
            </a:endParaRPr>
          </a:p>
        </p:txBody>
      </p:sp>
      <p:sp>
        <p:nvSpPr>
          <p:cNvPr id="4" name="TextBox 3"/>
          <p:cNvSpPr txBox="1"/>
          <p:nvPr/>
        </p:nvSpPr>
        <p:spPr>
          <a:xfrm>
            <a:off x="4000500" y="6341477"/>
            <a:ext cx="4800600" cy="338554"/>
          </a:xfrm>
          <a:prstGeom prst="rect">
            <a:avLst/>
          </a:prstGeom>
          <a:noFill/>
        </p:spPr>
        <p:txBody>
          <a:bodyPr wrap="square" rtlCol="0">
            <a:spAutoFit/>
          </a:bodyPr>
          <a:lstStyle/>
          <a:p>
            <a:r>
              <a:rPr lang="en-GB" sz="1600" dirty="0">
                <a:hlinkClick r:id="rId2"/>
              </a:rPr>
              <a:t>https://</a:t>
            </a:r>
            <a:r>
              <a:rPr lang="en-GB" sz="1600" dirty="0" smtClean="0">
                <a:hlinkClick r:id="rId2"/>
              </a:rPr>
              <a:t>www.youtube.com/watch?v=R1RMV5qhwyE</a:t>
            </a:r>
            <a:endParaRPr lang="en-GB" sz="1600" dirty="0" smtClean="0"/>
          </a:p>
        </p:txBody>
      </p:sp>
      <p:sp>
        <p:nvSpPr>
          <p:cNvPr id="5" name="Rectangle 4"/>
          <p:cNvSpPr/>
          <p:nvPr/>
        </p:nvSpPr>
        <p:spPr>
          <a:xfrm>
            <a:off x="76199" y="2489889"/>
            <a:ext cx="3276600" cy="1447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Expected progress: </a:t>
            </a:r>
            <a:r>
              <a:rPr lang="en-GB" dirty="0" smtClean="0">
                <a:solidFill>
                  <a:schemeClr val="tx1"/>
                </a:solidFill>
              </a:rPr>
              <a:t>Will have modelled and labelled the structure of an atom and stated the properties of the </a:t>
            </a:r>
            <a:r>
              <a:rPr lang="en-GB" dirty="0">
                <a:solidFill>
                  <a:schemeClr val="tx1"/>
                </a:solidFill>
              </a:rPr>
              <a:t>subatomic particles </a:t>
            </a:r>
            <a:r>
              <a:rPr lang="en-GB" dirty="0" smtClean="0">
                <a:solidFill>
                  <a:schemeClr val="tx1"/>
                </a:solidFill>
              </a:rPr>
              <a:t>in the atom. </a:t>
            </a:r>
            <a:endParaRPr lang="en-GB" b="1" dirty="0">
              <a:solidFill>
                <a:schemeClr val="tx1"/>
              </a:solidFill>
            </a:endParaRPr>
          </a:p>
        </p:txBody>
      </p:sp>
      <p:sp>
        <p:nvSpPr>
          <p:cNvPr id="6" name="Rectangle 5"/>
          <p:cNvSpPr/>
          <p:nvPr/>
        </p:nvSpPr>
        <p:spPr>
          <a:xfrm>
            <a:off x="4648200" y="2286000"/>
            <a:ext cx="3962400" cy="190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Better than expected progress: </a:t>
            </a:r>
          </a:p>
          <a:p>
            <a:pPr algn="ctr"/>
            <a:r>
              <a:rPr lang="en-GB" dirty="0" smtClean="0">
                <a:solidFill>
                  <a:schemeClr val="tx1"/>
                </a:solidFill>
              </a:rPr>
              <a:t>Will have modelled the nuclear symbol of an atom (atomic number and mass number)</a:t>
            </a:r>
          </a:p>
          <a:p>
            <a:pPr algn="ctr"/>
            <a:r>
              <a:rPr lang="en-GB" dirty="0" smtClean="0">
                <a:solidFill>
                  <a:schemeClr val="tx1"/>
                </a:solidFill>
              </a:rPr>
              <a:t>Will have explained what the overall charge of an atom is and why. </a:t>
            </a:r>
            <a:endParaRPr lang="en-GB" b="1" dirty="0">
              <a:solidFill>
                <a:schemeClr val="tx1"/>
              </a:solidFill>
            </a:endParaRPr>
          </a:p>
        </p:txBody>
      </p:sp>
      <p:sp>
        <p:nvSpPr>
          <p:cNvPr id="8" name="Rectangle 7"/>
          <p:cNvSpPr/>
          <p:nvPr/>
        </p:nvSpPr>
        <p:spPr>
          <a:xfrm>
            <a:off x="304800" y="4957465"/>
            <a:ext cx="2971800" cy="1676400"/>
          </a:xfrm>
          <a:prstGeom prst="rect">
            <a:avLst/>
          </a:prstGeom>
          <a:solidFill>
            <a:srgbClr val="7030A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lvl="0"/>
            <a:r>
              <a:rPr lang="en-GB" b="1" dirty="0">
                <a:solidFill>
                  <a:prstClr val="black"/>
                </a:solidFill>
              </a:rPr>
              <a:t>Outstanding progress: </a:t>
            </a:r>
            <a:endParaRPr lang="en-GB" b="1" dirty="0" smtClean="0">
              <a:solidFill>
                <a:prstClr val="black"/>
              </a:solidFill>
            </a:endParaRPr>
          </a:p>
          <a:p>
            <a:pPr lvl="0"/>
            <a:r>
              <a:rPr lang="en-GB" dirty="0" smtClean="0">
                <a:solidFill>
                  <a:prstClr val="black"/>
                </a:solidFill>
              </a:rPr>
              <a:t>Will </a:t>
            </a:r>
            <a:r>
              <a:rPr lang="en-GB" dirty="0">
                <a:solidFill>
                  <a:prstClr val="black"/>
                </a:solidFill>
              </a:rPr>
              <a:t>have </a:t>
            </a:r>
            <a:r>
              <a:rPr lang="en-GB" dirty="0" smtClean="0">
                <a:solidFill>
                  <a:prstClr val="black"/>
                </a:solidFill>
              </a:rPr>
              <a:t>researched the history of an atom.</a:t>
            </a:r>
          </a:p>
          <a:p>
            <a:pPr lvl="0"/>
            <a:r>
              <a:rPr lang="en-GB" dirty="0" smtClean="0">
                <a:solidFill>
                  <a:prstClr val="black"/>
                </a:solidFill>
              </a:rPr>
              <a:t>Will have completed the questions on SENECA</a:t>
            </a:r>
            <a:endParaRPr lang="en-GB" dirty="0">
              <a:solidFill>
                <a:prstClr val="black"/>
              </a:solidFill>
            </a:endParaRPr>
          </a:p>
        </p:txBody>
      </p:sp>
      <p:sp>
        <p:nvSpPr>
          <p:cNvPr id="9" name="Right Arrow 8"/>
          <p:cNvSpPr/>
          <p:nvPr/>
        </p:nvSpPr>
        <p:spPr>
          <a:xfrm>
            <a:off x="3429000" y="3346595"/>
            <a:ext cx="1143000" cy="342900"/>
          </a:xfrm>
          <a:prstGeom prst="rightArrow">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0" name="Down Arrow 9"/>
          <p:cNvSpPr/>
          <p:nvPr/>
        </p:nvSpPr>
        <p:spPr>
          <a:xfrm rot="3338936">
            <a:off x="4165228" y="4208041"/>
            <a:ext cx="266700" cy="1370488"/>
          </a:xfrm>
          <a:prstGeom prst="downArrow">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121049"/>
            <a:ext cx="18859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1103" y="4518498"/>
            <a:ext cx="17430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86215"/>
            <a:ext cx="1200868" cy="1172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00500" y="5418147"/>
            <a:ext cx="2781300" cy="923330"/>
          </a:xfrm>
          <a:prstGeom prst="rect">
            <a:avLst/>
          </a:prstGeom>
          <a:noFill/>
          <a:ln>
            <a:solidFill>
              <a:schemeClr val="accent1"/>
            </a:solidFill>
          </a:ln>
          <a:effectLst>
            <a:glow rad="139700">
              <a:schemeClr val="accent4">
                <a:satMod val="175000"/>
                <a:alpha val="40000"/>
              </a:schemeClr>
            </a:glow>
          </a:effectLst>
        </p:spPr>
        <p:txBody>
          <a:bodyPr wrap="square" rtlCol="0">
            <a:spAutoFit/>
          </a:bodyPr>
          <a:lstStyle/>
          <a:p>
            <a:r>
              <a:rPr lang="en-GB" b="1" dirty="0" smtClean="0">
                <a:solidFill>
                  <a:srgbClr val="7030A0"/>
                </a:solidFill>
              </a:rPr>
              <a:t>CONNECT: WATCH THIS CLIP WHICH INTRODUCES ATOMS</a:t>
            </a:r>
            <a:endParaRPr lang="en-GB" b="1" dirty="0">
              <a:solidFill>
                <a:srgbClr val="7030A0"/>
              </a:solidFill>
            </a:endParaRPr>
          </a:p>
        </p:txBody>
      </p:sp>
      <p:pic>
        <p:nvPicPr>
          <p:cNvPr id="11" name="Picture 2" descr="See the source image"/>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4247036"/>
            <a:ext cx="1143000" cy="1143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9912782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152400" y="116632"/>
            <a:ext cx="3895885" cy="866527"/>
          </a:xfrm>
        </p:spPr>
        <p:txBody>
          <a:bodyPr>
            <a:normAutofit/>
          </a:bodyPr>
          <a:lstStyle/>
          <a:p>
            <a:r>
              <a:rPr lang="en-GB" sz="3200" b="1" dirty="0" smtClean="0">
                <a:solidFill>
                  <a:srgbClr val="FF0000"/>
                </a:solidFill>
              </a:rPr>
              <a:t>WEEK 1: TASK 4</a:t>
            </a:r>
            <a:endParaRPr lang="en-GB" sz="3200" b="1" dirty="0">
              <a:solidFill>
                <a:srgbClr val="FF0000"/>
              </a:solidFill>
            </a:endParaRPr>
          </a:p>
        </p:txBody>
      </p:sp>
      <p:sp>
        <p:nvSpPr>
          <p:cNvPr id="4" name="AutoShape 2" descr="Image result for john dalt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35496" y="1069851"/>
            <a:ext cx="214312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Rectangle 4"/>
          <p:cNvSpPr/>
          <p:nvPr/>
        </p:nvSpPr>
        <p:spPr>
          <a:xfrm>
            <a:off x="2178621" y="1587629"/>
            <a:ext cx="3977556" cy="1107567"/>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John Dalton (19</a:t>
            </a:r>
            <a:r>
              <a:rPr lang="en-GB" b="1" baseline="30000" dirty="0" smtClean="0">
                <a:solidFill>
                  <a:prstClr val="black"/>
                </a:solidFill>
              </a:rPr>
              <a:t>th</a:t>
            </a:r>
            <a:r>
              <a:rPr lang="en-GB" b="1" dirty="0" smtClean="0">
                <a:solidFill>
                  <a:prstClr val="black"/>
                </a:solidFill>
              </a:rPr>
              <a:t> Century) </a:t>
            </a:r>
            <a:r>
              <a:rPr lang="en-GB" dirty="0" smtClean="0">
                <a:solidFill>
                  <a:prstClr val="black"/>
                </a:solidFill>
              </a:rPr>
              <a:t>– </a:t>
            </a:r>
            <a:r>
              <a:rPr lang="en-GB" sz="1600" dirty="0" smtClean="0">
                <a:solidFill>
                  <a:prstClr val="black"/>
                </a:solidFill>
              </a:rPr>
              <a:t>described atoms as solid spheres and said that elements were made from different types of spheres</a:t>
            </a:r>
            <a:endParaRPr lang="en-GB" sz="1600" dirty="0">
              <a:solidFill>
                <a:prstClr val="black"/>
              </a:solidFill>
            </a:endParaRPr>
          </a:p>
        </p:txBody>
      </p:sp>
      <p:sp>
        <p:nvSpPr>
          <p:cNvPr id="9" name="Rectangle 8"/>
          <p:cNvSpPr/>
          <p:nvPr/>
        </p:nvSpPr>
        <p:spPr>
          <a:xfrm>
            <a:off x="4283968" y="3056730"/>
            <a:ext cx="3024336" cy="3261432"/>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JJ Thomson (1897) – he proposed the ‘plum pudding model’ </a:t>
            </a:r>
            <a:endParaRPr lang="en-GB" dirty="0">
              <a:solidFill>
                <a:prstClr val="black"/>
              </a:solidFill>
            </a:endParaRPr>
          </a:p>
          <a:p>
            <a:pPr algn="ctr"/>
            <a:r>
              <a:rPr lang="en-GB" sz="1600" dirty="0" smtClean="0">
                <a:solidFill>
                  <a:prstClr val="black"/>
                </a:solidFill>
              </a:rPr>
              <a:t>His model showed negative charged electrons surrounded by positive charges.</a:t>
            </a:r>
          </a:p>
          <a:p>
            <a:pPr marL="285750" indent="-285750" algn="ctr">
              <a:buFont typeface="Arial" panose="020B0604020202020204" pitchFamily="34" charset="0"/>
              <a:buChar char="•"/>
            </a:pPr>
            <a:r>
              <a:rPr lang="en-GB" sz="1600" dirty="0" smtClean="0">
                <a:solidFill>
                  <a:prstClr val="black"/>
                </a:solidFill>
              </a:rPr>
              <a:t>He did experiments  to show that atoms weren’t solid.</a:t>
            </a:r>
          </a:p>
          <a:p>
            <a:pPr marL="285750" indent="-285750" algn="ctr">
              <a:buFont typeface="Arial" panose="020B0604020202020204" pitchFamily="34" charset="0"/>
              <a:buChar char="•"/>
            </a:pPr>
            <a:r>
              <a:rPr lang="en-GB" sz="1600" dirty="0" smtClean="0">
                <a:solidFill>
                  <a:prstClr val="black"/>
                </a:solidFill>
              </a:rPr>
              <a:t>He discovered smaller negative particles inside the atom called electrons.</a:t>
            </a:r>
            <a:endParaRPr lang="en-GB" sz="1600" dirty="0">
              <a:solidFill>
                <a:prstClr val="black"/>
              </a:solidFill>
            </a:endParaRPr>
          </a:p>
        </p:txBody>
      </p:sp>
      <p:pic>
        <p:nvPicPr>
          <p:cNvPr id="1028" name="Picture 4"/>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380312" y="3056730"/>
            <a:ext cx="1704975" cy="26765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32" name="Picture 8"/>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308957" y="3573016"/>
            <a:ext cx="3739328" cy="252028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3733801" y="152400"/>
            <a:ext cx="5351486" cy="1200329"/>
          </a:xfrm>
          <a:prstGeom prst="rect">
            <a:avLst/>
          </a:prstGeom>
          <a:solidFill>
            <a:srgbClr val="FFFFCC"/>
          </a:solidFill>
        </p:spPr>
        <p:txBody>
          <a:bodyPr wrap="square" rtlCol="0">
            <a:spAutoFit/>
          </a:bodyPr>
          <a:lstStyle/>
          <a:p>
            <a:r>
              <a:rPr lang="en-GB" b="1" dirty="0" smtClean="0"/>
              <a:t>TASK 4: </a:t>
            </a:r>
            <a:r>
              <a:rPr lang="en-GB" dirty="0" smtClean="0"/>
              <a:t>Many scientists contributed towards our present model of the atom (called the nuclear model)</a:t>
            </a:r>
          </a:p>
          <a:p>
            <a:pPr marL="285750" indent="-285750">
              <a:buFont typeface="Wingdings" panose="05000000000000000000" pitchFamily="2" charset="2"/>
              <a:buChar char="Ø"/>
            </a:pPr>
            <a:r>
              <a:rPr lang="en-GB" dirty="0" smtClean="0"/>
              <a:t>Use the next few slides to outline what each Scientist discovered or proposed.</a:t>
            </a:r>
            <a:endParaRPr lang="en-GB" dirty="0"/>
          </a:p>
        </p:txBody>
      </p:sp>
    </p:spTree>
    <p:extLst>
      <p:ext uri="{BB962C8B-B14F-4D97-AF65-F5344CB8AC3E}">
        <p14:creationId xmlns:p14="http://schemas.microsoft.com/office/powerpoint/2010/main" val="3717112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8"/>
            <a:ext cx="6336704" cy="866527"/>
          </a:xfrm>
        </p:spPr>
        <p:txBody>
          <a:bodyPr>
            <a:normAutofit fontScale="90000"/>
          </a:bodyPr>
          <a:lstStyle/>
          <a:p>
            <a:r>
              <a:rPr lang="en-GB" sz="3200" dirty="0" smtClean="0"/>
              <a:t>LO: To compare how models of atoms have changed over time.</a:t>
            </a:r>
            <a:endParaRPr lang="en-GB" sz="3200" dirty="0"/>
          </a:p>
        </p:txBody>
      </p:sp>
      <p:sp>
        <p:nvSpPr>
          <p:cNvPr id="4" name="AutoShape 2" descr="Image result for john dalt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Rectangle 4"/>
          <p:cNvSpPr/>
          <p:nvPr/>
        </p:nvSpPr>
        <p:spPr>
          <a:xfrm>
            <a:off x="3707904" y="1931635"/>
            <a:ext cx="5112568" cy="43204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Ernest Rutherford and Ernest Marsden (1909) – they carried out the ‘alpha scattering experiment’</a:t>
            </a:r>
          </a:p>
          <a:p>
            <a:pPr marL="285750" indent="-285750" algn="ctr">
              <a:buFont typeface="Arial" panose="020B0604020202020204" pitchFamily="34" charset="0"/>
              <a:buChar char="•"/>
            </a:pPr>
            <a:r>
              <a:rPr lang="en-GB" sz="1600" dirty="0" smtClean="0">
                <a:solidFill>
                  <a:prstClr val="black"/>
                </a:solidFill>
              </a:rPr>
              <a:t>They fired positive alpha particles at a thin sheet of gold.</a:t>
            </a:r>
          </a:p>
          <a:p>
            <a:pPr marL="285750" indent="-285750" algn="ctr">
              <a:buFont typeface="Arial" panose="020B0604020202020204" pitchFamily="34" charset="0"/>
              <a:buChar char="•"/>
            </a:pPr>
            <a:r>
              <a:rPr lang="en-GB" sz="1600" dirty="0" smtClean="0">
                <a:solidFill>
                  <a:prstClr val="black"/>
                </a:solidFill>
              </a:rPr>
              <a:t>Some of the particles went straight through the sheet but some were deflected at angles or deflected backwards.</a:t>
            </a:r>
          </a:p>
          <a:p>
            <a:pPr marL="285750" indent="-285750" algn="ctr">
              <a:buFont typeface="Arial" panose="020B0604020202020204" pitchFamily="34" charset="0"/>
              <a:buChar char="•"/>
            </a:pPr>
            <a:r>
              <a:rPr lang="en-GB" sz="1600" dirty="0" smtClean="0">
                <a:solidFill>
                  <a:prstClr val="black"/>
                </a:solidFill>
              </a:rPr>
              <a:t>This showed that the ‘plum pudding’ model was wrong! (this proposed that they would pass straight through)</a:t>
            </a:r>
          </a:p>
          <a:p>
            <a:pPr marL="285750" indent="-285750" algn="ctr">
              <a:buFont typeface="Arial" panose="020B0604020202020204" pitchFamily="34" charset="0"/>
              <a:buChar char="•"/>
            </a:pPr>
            <a:r>
              <a:rPr lang="en-GB" sz="1600" dirty="0" smtClean="0">
                <a:solidFill>
                  <a:prstClr val="black"/>
                </a:solidFill>
              </a:rPr>
              <a:t>The centre of the atom must have a positively charged nucleus which caused the positive alpha particles to repel and deflect backwards.</a:t>
            </a:r>
          </a:p>
          <a:p>
            <a:pPr marL="285750" indent="-285750" algn="ctr">
              <a:buFont typeface="Arial" panose="020B0604020202020204" pitchFamily="34" charset="0"/>
              <a:buChar char="•"/>
            </a:pPr>
            <a:r>
              <a:rPr lang="en-GB" sz="1600" dirty="0" smtClean="0">
                <a:solidFill>
                  <a:prstClr val="black"/>
                </a:solidFill>
              </a:rPr>
              <a:t>The rest of the atom is empty space which causes the alpha particles to pass straight through. </a:t>
            </a:r>
          </a:p>
          <a:p>
            <a:pPr marL="285750" indent="-285750" algn="ctr">
              <a:buFont typeface="Arial" panose="020B0604020202020204" pitchFamily="34" charset="0"/>
              <a:buChar char="•"/>
            </a:pPr>
            <a:endParaRPr lang="en-GB" dirty="0">
              <a:solidFill>
                <a:prstClr val="black"/>
              </a:solidFill>
            </a:endParaRP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98876" y="1196752"/>
            <a:ext cx="2986144" cy="1944216"/>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2052" name="Picture 4" descr="Image result for ernest rutherford and ernest marsden alpha scattering particles">
            <a:hlinkClick r:id="rId3"/>
          </p:cNvPr>
          <p:cNvPicPr>
            <a:picLocks noChangeAspect="1" noChangeArrowheads="1"/>
          </p:cNvPicPr>
          <p:nvPr/>
        </p:nvPicPr>
        <p:blipFill rotWithShape="1">
          <a:blip r:embed="rId4" cstate="email">
            <a:extLst>
              <a:ext uri="{28A0092B-C50C-407E-A947-70E740481C1C}">
                <a14:useLocalDpi xmlns:a14="http://schemas.microsoft.com/office/drawing/2010/main"/>
              </a:ext>
            </a:extLst>
          </a:blip>
          <a:srcRect/>
          <a:stretch/>
        </p:blipFill>
        <p:spPr bwMode="auto">
          <a:xfrm>
            <a:off x="121730" y="3501008"/>
            <a:ext cx="3340437" cy="266429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53763341"/>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971600" y="160337"/>
            <a:ext cx="5184576" cy="866527"/>
          </a:xfrm>
        </p:spPr>
        <p:txBody>
          <a:bodyPr>
            <a:normAutofit fontScale="90000"/>
          </a:bodyPr>
          <a:lstStyle/>
          <a:p>
            <a:r>
              <a:rPr lang="en-GB" sz="3200" dirty="0" smtClean="0"/>
              <a:t>LO: To compare how models of atoms have changed over time.</a:t>
            </a:r>
            <a:endParaRPr lang="en-GB" sz="3200" dirty="0"/>
          </a:p>
        </p:txBody>
      </p:sp>
      <p:sp>
        <p:nvSpPr>
          <p:cNvPr id="4" name="AutoShape 2" descr="Image result for john dalt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Rectangle 4"/>
          <p:cNvSpPr/>
          <p:nvPr/>
        </p:nvSpPr>
        <p:spPr>
          <a:xfrm>
            <a:off x="3851920" y="1298480"/>
            <a:ext cx="5112568" cy="432048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Niels Bohr proposed the Bohr’s nuclear model -  </a:t>
            </a:r>
          </a:p>
          <a:p>
            <a:pPr marL="285750" indent="-285750" algn="ctr">
              <a:buFont typeface="Arial" panose="020B0604020202020204" pitchFamily="34" charset="0"/>
              <a:buChar char="•"/>
            </a:pPr>
            <a:r>
              <a:rPr lang="en-GB" dirty="0" smtClean="0">
                <a:solidFill>
                  <a:prstClr val="black"/>
                </a:solidFill>
              </a:rPr>
              <a:t>He proposed that electrons orbit the nucleus in electron shells or energy shells at fixed distances from the nucleus. </a:t>
            </a:r>
          </a:p>
          <a:p>
            <a:pPr marL="285750" indent="-285750" algn="ctr">
              <a:buFont typeface="Arial" panose="020B0604020202020204" pitchFamily="34" charset="0"/>
              <a:buChar char="•"/>
            </a:pPr>
            <a:r>
              <a:rPr lang="en-GB" dirty="0" smtClean="0">
                <a:solidFill>
                  <a:prstClr val="black"/>
                </a:solidFill>
              </a:rPr>
              <a:t>The electrons are attracted to the positive nucleus but they are in shells so that the atom wouldn’t collapse. </a:t>
            </a:r>
            <a:endParaRPr lang="en-GB" dirty="0">
              <a:solidFill>
                <a:prstClr val="black"/>
              </a:solidFill>
            </a:endParaRPr>
          </a:p>
        </p:txBody>
      </p:sp>
      <p:sp>
        <p:nvSpPr>
          <p:cNvPr id="3" name="AutoShape 2" descr="Image result for Bohr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3075" name="Picture 3"/>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423561" y="1115570"/>
            <a:ext cx="1952625" cy="23431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7" name="Picture 5" descr="Image result for bohr's nuclear model">
            <a:hlinkClick r:id="rId3"/>
          </p:cNvPr>
          <p:cNvPicPr>
            <a:picLocks noChangeAspect="1" noChangeArrowheads="1"/>
          </p:cNvPicPr>
          <p:nvPr/>
        </p:nvPicPr>
        <p:blipFill>
          <a:blip r:embed="rId4">
            <a:extLst>
              <a:ext uri="{28A0092B-C50C-407E-A947-70E740481C1C}">
                <a14:useLocalDpi xmlns:a14="http://schemas.microsoft.com/office/drawing/2010/main"/>
              </a:ext>
            </a:extLst>
          </a:blip>
          <a:srcRect/>
          <a:stretch>
            <a:fillRect/>
          </a:stretch>
        </p:blipFill>
        <p:spPr bwMode="auto">
          <a:xfrm>
            <a:off x="251520" y="3837229"/>
            <a:ext cx="3239153" cy="232581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7610680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solidFill>
          <a:schemeClr val="accent1">
            <a:lumMod val="40000"/>
            <a:lumOff val="60000"/>
          </a:schemeClr>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755576" y="260648"/>
            <a:ext cx="6048672" cy="866527"/>
          </a:xfrm>
        </p:spPr>
        <p:txBody>
          <a:bodyPr>
            <a:normAutofit fontScale="90000"/>
          </a:bodyPr>
          <a:lstStyle/>
          <a:p>
            <a:r>
              <a:rPr lang="en-GB" sz="3200" dirty="0" smtClean="0"/>
              <a:t>WEEK 1: Task LO: To compare how models of atoms have changed over time.</a:t>
            </a:r>
            <a:endParaRPr lang="en-GB" sz="3200" dirty="0"/>
          </a:p>
        </p:txBody>
      </p:sp>
      <p:sp>
        <p:nvSpPr>
          <p:cNvPr id="4" name="AutoShape 2" descr="Image result for john dalton"/>
          <p:cNvSpPr>
            <a:spLocks noChangeAspect="1" noChangeArrowheads="1"/>
          </p:cNvSpPr>
          <p:nvPr/>
        </p:nvSpPr>
        <p:spPr bwMode="auto">
          <a:xfrm>
            <a:off x="0"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sp>
        <p:nvSpPr>
          <p:cNvPr id="5" name="Rectangle 4"/>
          <p:cNvSpPr/>
          <p:nvPr/>
        </p:nvSpPr>
        <p:spPr>
          <a:xfrm>
            <a:off x="3419872" y="1815505"/>
            <a:ext cx="4896544" cy="2160240"/>
          </a:xfrm>
          <a:prstGeom prst="rect">
            <a:avLst/>
          </a:prstGeom>
          <a:solidFill>
            <a:srgbClr val="00B0F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Rutherford </a:t>
            </a:r>
            <a:r>
              <a:rPr lang="en-GB" dirty="0" smtClean="0">
                <a:solidFill>
                  <a:prstClr val="black"/>
                </a:solidFill>
              </a:rPr>
              <a:t>carried out further tests and identified protons in the nucleus of atoms. (He didn’t propose that electrons were in electron shells though!)</a:t>
            </a:r>
          </a:p>
          <a:p>
            <a:pPr algn="ctr"/>
            <a:endParaRPr lang="en-GB" b="1" dirty="0" smtClean="0">
              <a:solidFill>
                <a:prstClr val="black"/>
              </a:solidFill>
            </a:endParaRPr>
          </a:p>
          <a:p>
            <a:pPr algn="ctr"/>
            <a:r>
              <a:rPr lang="en-GB" b="1" dirty="0" smtClean="0">
                <a:solidFill>
                  <a:prstClr val="black"/>
                </a:solidFill>
              </a:rPr>
              <a:t>James Chadwick (20 years later)- </a:t>
            </a:r>
            <a:r>
              <a:rPr lang="en-GB" dirty="0" smtClean="0">
                <a:solidFill>
                  <a:prstClr val="black"/>
                </a:solidFill>
              </a:rPr>
              <a:t>he carried out further experiments and identified neutral substances called neutrons in the nucleus.</a:t>
            </a:r>
            <a:r>
              <a:rPr lang="en-GB" b="1" dirty="0" smtClean="0">
                <a:solidFill>
                  <a:prstClr val="black"/>
                </a:solidFill>
              </a:rPr>
              <a:t> </a:t>
            </a:r>
            <a:endParaRPr lang="en-GB" b="1" dirty="0">
              <a:solidFill>
                <a:prstClr val="black"/>
              </a:solidFill>
            </a:endParaRPr>
          </a:p>
        </p:txBody>
      </p:sp>
      <p:sp>
        <p:nvSpPr>
          <p:cNvPr id="3" name="AutoShape 2" descr="Image result for Bohrs"/>
          <p:cNvSpPr>
            <a:spLocks noChangeAspect="1" noChangeArrowheads="1"/>
          </p:cNvSpPr>
          <p:nvPr/>
        </p:nvSpPr>
        <p:spPr bwMode="auto">
          <a:xfrm>
            <a:off x="152400"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GB">
              <a:solidFill>
                <a:prstClr val="black"/>
              </a:solidFill>
            </a:endParaRP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1187624" y="1628800"/>
            <a:ext cx="1809750" cy="25336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Rectangle 5"/>
          <p:cNvSpPr/>
          <p:nvPr/>
        </p:nvSpPr>
        <p:spPr>
          <a:xfrm>
            <a:off x="3851920" y="4725144"/>
            <a:ext cx="4968552" cy="1800200"/>
          </a:xfrm>
          <a:prstGeom prst="rect">
            <a:avLst/>
          </a:prstGeom>
          <a:solidFill>
            <a:srgbClr val="FFFF99"/>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PLENARY: </a:t>
            </a:r>
            <a:r>
              <a:rPr lang="en-GB" dirty="0" smtClean="0">
                <a:solidFill>
                  <a:prstClr val="black"/>
                </a:solidFill>
              </a:rPr>
              <a:t>As a recap…draw a model of what the modern structure of an atom looks like (The nuclear model)</a:t>
            </a:r>
          </a:p>
          <a:p>
            <a:pPr algn="ctr"/>
            <a:r>
              <a:rPr lang="en-GB" dirty="0" smtClean="0">
                <a:solidFill>
                  <a:prstClr val="black"/>
                </a:solidFill>
              </a:rPr>
              <a:t>Rutherford, Bohr and Chadwick all proposed ‘nuclear models’ but whose model is closer to our modern day model?</a:t>
            </a:r>
            <a:endParaRPr lang="en-GB" dirty="0">
              <a:solidFill>
                <a:prstClr val="black"/>
              </a:solidFill>
            </a:endParaRPr>
          </a:p>
        </p:txBody>
      </p:sp>
    </p:spTree>
    <p:extLst>
      <p:ext uri="{BB962C8B-B14F-4D97-AF65-F5344CB8AC3E}">
        <p14:creationId xmlns:p14="http://schemas.microsoft.com/office/powerpoint/2010/main" val="28295545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a:bodyPr>
          <a:lstStyle/>
          <a:p>
            <a:r>
              <a:rPr lang="en-GB" sz="2800" b="1" dirty="0" smtClean="0">
                <a:solidFill>
                  <a:srgbClr val="FF0000"/>
                </a:solidFill>
              </a:rPr>
              <a:t>Week 1: Task 1</a:t>
            </a:r>
            <a:endParaRPr lang="en-GB" sz="2800" b="1" dirty="0">
              <a:solidFill>
                <a:srgbClr val="FF0000"/>
              </a:solidFill>
            </a:endParaRPr>
          </a:p>
        </p:txBody>
      </p:sp>
      <p:sp>
        <p:nvSpPr>
          <p:cNvPr id="4" name="TextBox 3"/>
          <p:cNvSpPr txBox="1"/>
          <p:nvPr/>
        </p:nvSpPr>
        <p:spPr>
          <a:xfrm>
            <a:off x="533400" y="1905000"/>
            <a:ext cx="8001000" cy="4247317"/>
          </a:xfrm>
          <a:prstGeom prst="rect">
            <a:avLst/>
          </a:prstGeom>
          <a:noFill/>
        </p:spPr>
        <p:txBody>
          <a:bodyPr wrap="square" rtlCol="0">
            <a:spAutoFit/>
          </a:bodyPr>
          <a:lstStyle/>
          <a:p>
            <a:pPr marL="285750" indent="-285750">
              <a:buFont typeface="Wingdings" panose="05000000000000000000" pitchFamily="2" charset="2"/>
              <a:buChar char="Ø"/>
            </a:pPr>
            <a:r>
              <a:rPr lang="en-GB" b="1" dirty="0" smtClean="0">
                <a:solidFill>
                  <a:srgbClr val="FF0000"/>
                </a:solidFill>
              </a:rPr>
              <a:t>Use the following slides to produce your own key fact resource sheet which contains the following information:</a:t>
            </a:r>
          </a:p>
          <a:p>
            <a:endParaRPr lang="en-GB" dirty="0"/>
          </a:p>
          <a:p>
            <a:pPr marL="342900" indent="-342900">
              <a:buAutoNum type="arabicParenR"/>
            </a:pPr>
            <a:r>
              <a:rPr lang="en-GB" sz="2400" dirty="0" smtClean="0"/>
              <a:t>How big an atom actually is and which part of the atom is the smallest.</a:t>
            </a:r>
          </a:p>
          <a:p>
            <a:pPr marL="342900" indent="-342900">
              <a:buAutoNum type="arabicParenR"/>
            </a:pPr>
            <a:r>
              <a:rPr lang="en-GB" sz="2400" dirty="0" smtClean="0"/>
              <a:t>A labelled diagram of an atom showing where you would find the protons, neutrons and electrons.</a:t>
            </a:r>
          </a:p>
          <a:p>
            <a:pPr marL="342900" indent="-342900">
              <a:buAutoNum type="arabicParenR"/>
            </a:pPr>
            <a:r>
              <a:rPr lang="en-GB" sz="2400" dirty="0" smtClean="0"/>
              <a:t>A fact sheet comparing protons, neutrons and electrons (include information about their charge and mass.</a:t>
            </a:r>
          </a:p>
          <a:p>
            <a:pPr marL="342900" indent="-342900">
              <a:buAutoNum type="arabicParenR"/>
            </a:pPr>
            <a:r>
              <a:rPr lang="en-GB" sz="2400" dirty="0" smtClean="0"/>
              <a:t>A labelled diagram to show how we use the symbol of an atom in the periodic table to work out the number of protons, neutrons and electrons in that atom. </a:t>
            </a:r>
            <a:endParaRPr lang="en-GB" sz="2400" dirty="0"/>
          </a:p>
        </p:txBody>
      </p:sp>
      <p:pic>
        <p:nvPicPr>
          <p:cNvPr id="2050" name="Picture 2" descr="Image result for cartoon moving thinking"/>
          <p:cNvPicPr>
            <a:picLocks noChangeAspect="1" noChangeArrowheads="1" noCrop="1"/>
          </p:cNvPicPr>
          <p:nvPr/>
        </p:nvPicPr>
        <p:blipFill>
          <a:blip r:embed="rId2" cstate="email">
            <a:extLst>
              <a:ext uri="{28A0092B-C50C-407E-A947-70E740481C1C}">
                <a14:useLocalDpi xmlns:a14="http://schemas.microsoft.com/office/drawing/2010/main"/>
              </a:ext>
            </a:extLst>
          </a:blip>
          <a:srcRect/>
          <a:stretch>
            <a:fillRect/>
          </a:stretch>
        </p:blipFill>
        <p:spPr bwMode="auto">
          <a:xfrm>
            <a:off x="7010400" y="27709"/>
            <a:ext cx="2028825" cy="1714500"/>
          </a:xfrm>
          <a:prstGeom prst="rect">
            <a:avLst/>
          </a:prstGeom>
          <a:noFill/>
          <a:extLst>
            <a:ext uri="{909E8E84-426E-40DD-AFC4-6F175D3DCCD1}">
              <a14:hiddenFill xmlns:a14="http://schemas.microsoft.com/office/drawing/2010/main">
                <a:solidFill>
                  <a:srgbClr val="FFFFFF"/>
                </a:solidFill>
              </a14:hiddenFill>
            </a:ext>
          </a:extLst>
        </p:spPr>
      </p:pic>
      <p:pic>
        <p:nvPicPr>
          <p:cNvPr id="2052" name="Picture 4" descr="Image result for cartoon moving thinking"/>
          <p:cNvPicPr>
            <a:picLocks noChangeAspect="1" noChangeArrowheads="1" noCrop="1"/>
          </p:cNvPicPr>
          <p:nvPr/>
        </p:nvPicPr>
        <p:blipFill>
          <a:blip r:embed="rId3">
            <a:extLst>
              <a:ext uri="{28A0092B-C50C-407E-A947-70E740481C1C}">
                <a14:useLocalDpi xmlns:a14="http://schemas.microsoft.com/office/drawing/2010/main"/>
              </a:ext>
            </a:extLst>
          </a:blip>
          <a:srcRect/>
          <a:stretch>
            <a:fillRect/>
          </a:stretch>
        </p:blipFill>
        <p:spPr bwMode="auto">
          <a:xfrm>
            <a:off x="8048625" y="5461754"/>
            <a:ext cx="1095375" cy="1381125"/>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Image result for cartoon moving thinking"/>
          <p:cNvPicPr>
            <a:picLocks noChangeAspect="1" noChangeArrowheads="1" noCrop="1"/>
          </p:cNvPicPr>
          <p:nvPr/>
        </p:nvPicPr>
        <p:blipFill>
          <a:blip r:embed="rId4" cstate="email">
            <a:extLst>
              <a:ext uri="{28A0092B-C50C-407E-A947-70E740481C1C}">
                <a14:useLocalDpi xmlns:a14="http://schemas.microsoft.com/office/drawing/2010/main"/>
              </a:ext>
            </a:extLst>
          </a:blip>
          <a:srcRect/>
          <a:stretch>
            <a:fillRect/>
          </a:stretch>
        </p:blipFill>
        <p:spPr bwMode="auto">
          <a:xfrm>
            <a:off x="533400" y="228600"/>
            <a:ext cx="1609725" cy="16764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90775762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85800" y="274638"/>
            <a:ext cx="6858000" cy="715962"/>
          </a:xfrm>
        </p:spPr>
        <p:txBody>
          <a:bodyPr>
            <a:normAutofit fontScale="90000"/>
          </a:bodyPr>
          <a:lstStyle/>
          <a:p>
            <a:r>
              <a:rPr lang="en-GB" dirty="0" smtClean="0"/>
              <a:t>ATOMS…KEY FACTS!</a:t>
            </a:r>
            <a:endParaRPr lang="en-GB" dirty="0"/>
          </a:p>
        </p:txBody>
      </p:sp>
      <p:pic>
        <p:nvPicPr>
          <p:cNvPr id="1031" name="Picture 7"/>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457200" y="1726863"/>
            <a:ext cx="3007750" cy="302327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Right Arrow 3"/>
          <p:cNvSpPr/>
          <p:nvPr/>
        </p:nvSpPr>
        <p:spPr>
          <a:xfrm>
            <a:off x="3581400" y="3048000"/>
            <a:ext cx="2438400" cy="381000"/>
          </a:xfrm>
          <a:prstGeom prst="rightArrow">
            <a:avLst/>
          </a:prstGeom>
          <a:solidFill>
            <a:srgbClr val="FF0000"/>
          </a:solid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pic>
        <p:nvPicPr>
          <p:cNvPr id="1033" name="Picture 9" descr="Image result for ATOMS,"/>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6096000" y="2514600"/>
            <a:ext cx="2847975" cy="1638300"/>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3657600" y="4419600"/>
            <a:ext cx="5410200" cy="461665"/>
          </a:xfrm>
          <a:prstGeom prst="rect">
            <a:avLst/>
          </a:prstGeom>
          <a:noFill/>
        </p:spPr>
        <p:txBody>
          <a:bodyPr wrap="square" rtlCol="0">
            <a:spAutoFit/>
          </a:bodyPr>
          <a:lstStyle/>
          <a:p>
            <a:r>
              <a:rPr lang="en-GB" sz="2400" b="1" dirty="0" smtClean="0">
                <a:solidFill>
                  <a:srgbClr val="FF0000"/>
                </a:solidFill>
              </a:rPr>
              <a:t>77 400000000000000000000 atoms!!!!!!</a:t>
            </a:r>
            <a:endParaRPr lang="en-GB" sz="2400" b="1" dirty="0">
              <a:solidFill>
                <a:srgbClr val="FF0000"/>
              </a:solidFill>
            </a:endParaRPr>
          </a:p>
        </p:txBody>
      </p:sp>
      <p:sp>
        <p:nvSpPr>
          <p:cNvPr id="7" name="TextBox 6"/>
          <p:cNvSpPr txBox="1"/>
          <p:nvPr/>
        </p:nvSpPr>
        <p:spPr>
          <a:xfrm>
            <a:off x="3886200" y="990600"/>
            <a:ext cx="1676400" cy="1938992"/>
          </a:xfrm>
          <a:prstGeom prst="rect">
            <a:avLst/>
          </a:prstGeom>
          <a:noFill/>
        </p:spPr>
        <p:txBody>
          <a:bodyPr wrap="square" rtlCol="0">
            <a:spAutoFit/>
          </a:bodyPr>
          <a:lstStyle/>
          <a:p>
            <a:r>
              <a:rPr lang="en-GB" sz="2000" b="1" dirty="0" smtClean="0">
                <a:solidFill>
                  <a:srgbClr val="FF0000"/>
                </a:solidFill>
              </a:rPr>
              <a:t>A 50 pence coin contains a whole lot of atoms…that makes atoms </a:t>
            </a:r>
            <a:r>
              <a:rPr lang="en-GB" sz="1200" b="1" dirty="0" smtClean="0">
                <a:solidFill>
                  <a:srgbClr val="FF0000"/>
                </a:solidFill>
              </a:rPr>
              <a:t>tiny</a:t>
            </a:r>
            <a:r>
              <a:rPr lang="en-GB" sz="2000" b="1" dirty="0" smtClean="0">
                <a:solidFill>
                  <a:srgbClr val="FF0000"/>
                </a:solidFill>
              </a:rPr>
              <a:t>!!</a:t>
            </a:r>
            <a:endParaRPr lang="en-GB" sz="2000" b="1" dirty="0">
              <a:solidFill>
                <a:srgbClr val="FF0000"/>
              </a:solidFill>
            </a:endParaRPr>
          </a:p>
        </p:txBody>
      </p:sp>
      <p:sp>
        <p:nvSpPr>
          <p:cNvPr id="8" name="Rectangle 7"/>
          <p:cNvSpPr/>
          <p:nvPr/>
        </p:nvSpPr>
        <p:spPr>
          <a:xfrm>
            <a:off x="123825" y="5286375"/>
            <a:ext cx="7543800" cy="1371600"/>
          </a:xfrm>
          <a:prstGeom prst="rect">
            <a:avLst/>
          </a:prstGeom>
          <a:solidFill>
            <a:srgbClr val="92D05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285750" indent="-285750">
              <a:buFont typeface="Wingdings" panose="05000000000000000000" pitchFamily="2" charset="2"/>
              <a:buChar char="Ø"/>
            </a:pPr>
            <a:r>
              <a:rPr lang="en-GB" dirty="0" smtClean="0">
                <a:solidFill>
                  <a:schemeClr val="tx1"/>
                </a:solidFill>
              </a:rPr>
              <a:t>The radius of an atom is 0.1 nm which is equivalent to 1x10</a:t>
            </a:r>
            <a:r>
              <a:rPr lang="en-GB" baseline="30000" dirty="0" smtClean="0">
                <a:solidFill>
                  <a:schemeClr val="tx1"/>
                </a:solidFill>
              </a:rPr>
              <a:t>-10</a:t>
            </a:r>
            <a:r>
              <a:rPr lang="en-GB" dirty="0" smtClean="0">
                <a:solidFill>
                  <a:schemeClr val="tx1"/>
                </a:solidFill>
              </a:rPr>
              <a:t>m OR 0.0000000001 m </a:t>
            </a:r>
            <a:r>
              <a:rPr lang="en-GB" sz="1600" dirty="0" smtClean="0">
                <a:solidFill>
                  <a:srgbClr val="FF0000"/>
                </a:solidFill>
              </a:rPr>
              <a:t>(</a:t>
            </a:r>
            <a:r>
              <a:rPr lang="en-GB" sz="1200" dirty="0" smtClean="0">
                <a:solidFill>
                  <a:srgbClr val="FF0000"/>
                </a:solidFill>
              </a:rPr>
              <a:t>TINY!</a:t>
            </a:r>
            <a:r>
              <a:rPr lang="en-GB" sz="1600" dirty="0" smtClean="0">
                <a:solidFill>
                  <a:srgbClr val="FF0000"/>
                </a:solidFill>
              </a:rPr>
              <a:t>)</a:t>
            </a:r>
          </a:p>
          <a:p>
            <a:pPr marL="285750" indent="-285750">
              <a:buFont typeface="Wingdings" panose="05000000000000000000" pitchFamily="2" charset="2"/>
              <a:buChar char="Ø"/>
            </a:pPr>
            <a:r>
              <a:rPr lang="en-GB" dirty="0" smtClean="0">
                <a:solidFill>
                  <a:schemeClr val="tx1"/>
                </a:solidFill>
              </a:rPr>
              <a:t>A bacterium has a radius of 1x10</a:t>
            </a:r>
            <a:r>
              <a:rPr lang="en-GB" baseline="30000" dirty="0" smtClean="0">
                <a:solidFill>
                  <a:schemeClr val="tx1"/>
                </a:solidFill>
              </a:rPr>
              <a:t>-6</a:t>
            </a:r>
            <a:r>
              <a:rPr lang="en-GB" dirty="0" smtClean="0">
                <a:solidFill>
                  <a:schemeClr val="tx1"/>
                </a:solidFill>
              </a:rPr>
              <a:t>m so an atom is even smaller!!</a:t>
            </a:r>
          </a:p>
          <a:p>
            <a:pPr marL="285750" indent="-285750">
              <a:buFont typeface="Wingdings" panose="05000000000000000000" pitchFamily="2" charset="2"/>
              <a:buChar char="Ø"/>
            </a:pPr>
            <a:r>
              <a:rPr lang="en-GB" dirty="0" smtClean="0">
                <a:solidFill>
                  <a:schemeClr val="tx1"/>
                </a:solidFill>
              </a:rPr>
              <a:t>The nucleus (centre) has the largest mass but is only 1/10 000 of the whole atom! </a:t>
            </a:r>
            <a:r>
              <a:rPr lang="en-GB" sz="1200" dirty="0" smtClean="0">
                <a:solidFill>
                  <a:srgbClr val="FF0000"/>
                </a:solidFill>
              </a:rPr>
              <a:t>TINY</a:t>
            </a:r>
            <a:r>
              <a:rPr lang="en-GB" sz="1600" dirty="0" smtClean="0">
                <a:solidFill>
                  <a:srgbClr val="FF0000"/>
                </a:solidFill>
              </a:rPr>
              <a:t>!!!</a:t>
            </a:r>
            <a:endParaRPr lang="en-GB" sz="1600" dirty="0">
              <a:solidFill>
                <a:srgbClr val="FF0000"/>
              </a:solidFill>
            </a:endParaRPr>
          </a:p>
        </p:txBody>
      </p:sp>
      <p:pic>
        <p:nvPicPr>
          <p:cNvPr id="1035" name="Picture 11" descr="Image result for SHOCKED FACE"/>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6666411" y="33093"/>
            <a:ext cx="2477589" cy="1503071"/>
          </a:xfrm>
          <a:prstGeom prst="rect">
            <a:avLst/>
          </a:prstGeom>
          <a:noFill/>
          <a:extLst>
            <a:ext uri="{909E8E84-426E-40DD-AFC4-6F175D3DCCD1}">
              <a14:hiddenFill xmlns:a14="http://schemas.microsoft.com/office/drawing/2010/main">
                <a:solidFill>
                  <a:srgbClr val="FFFFFF"/>
                </a:solidFill>
              </a14:hiddenFill>
            </a:ext>
          </a:extLst>
        </p:spPr>
      </p:pic>
      <p:pic>
        <p:nvPicPr>
          <p:cNvPr id="1037" name="Picture 13" descr="Image result for OMG Face"/>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38100" y="26016"/>
            <a:ext cx="1752600" cy="1618927"/>
          </a:xfrm>
          <a:prstGeom prst="rect">
            <a:avLst/>
          </a:prstGeom>
          <a:noFill/>
          <a:extLst>
            <a:ext uri="{909E8E84-426E-40DD-AFC4-6F175D3DCCD1}">
              <a14:hiddenFill xmlns:a14="http://schemas.microsoft.com/office/drawing/2010/main">
                <a:solidFill>
                  <a:srgbClr val="FFFFFF"/>
                </a:solidFill>
              </a14:hiddenFill>
            </a:ext>
          </a:extLst>
        </p:spPr>
      </p:pic>
      <p:pic>
        <p:nvPicPr>
          <p:cNvPr id="1039" name="Picture 15" descr="Image result for OMG Face"/>
          <p:cNvPicPr>
            <a:picLocks noChangeAspect="1" noChangeArrowheads="1"/>
          </p:cNvPicPr>
          <p:nvPr/>
        </p:nvPicPr>
        <p:blipFill>
          <a:blip r:embed="rId6" cstate="email">
            <a:extLst>
              <a:ext uri="{28A0092B-C50C-407E-A947-70E740481C1C}">
                <a14:useLocalDpi xmlns:a14="http://schemas.microsoft.com/office/drawing/2010/main"/>
              </a:ext>
            </a:extLst>
          </a:blip>
          <a:srcRect/>
          <a:stretch>
            <a:fillRect/>
          </a:stretch>
        </p:blipFill>
        <p:spPr bwMode="auto">
          <a:xfrm>
            <a:off x="7667625" y="5029200"/>
            <a:ext cx="1400175" cy="170497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761386380"/>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 name="Date Placeholder 2"/>
          <p:cNvSpPr>
            <a:spLocks noGrp="1"/>
          </p:cNvSpPr>
          <p:nvPr>
            <p:ph type="dt" sz="half" idx="10"/>
          </p:nvPr>
        </p:nvSpPr>
        <p:spPr/>
        <p:txBody>
          <a:bodyPr/>
          <a:lstStyle/>
          <a:p>
            <a:fld id="{93602DA8-02E0-474A-8B14-CF40D81D0AF1}" type="datetime1">
              <a:rPr lang="en-GB"/>
              <a:pPr/>
              <a:t>29/06/2020</a:t>
            </a:fld>
            <a:endParaRPr lang="en-GB"/>
          </a:p>
        </p:txBody>
      </p:sp>
      <p:sp>
        <p:nvSpPr>
          <p:cNvPr id="205826" name="Rectangle 2"/>
          <p:cNvSpPr>
            <a:spLocks noGrp="1" noChangeArrowheads="1"/>
          </p:cNvSpPr>
          <p:nvPr>
            <p:ph type="title"/>
          </p:nvPr>
        </p:nvSpPr>
        <p:spPr>
          <a:xfrm>
            <a:off x="595702" y="76200"/>
            <a:ext cx="8229600" cy="639762"/>
          </a:xfrm>
        </p:spPr>
        <p:txBody>
          <a:bodyPr>
            <a:normAutofit/>
          </a:bodyPr>
          <a:lstStyle/>
          <a:p>
            <a:r>
              <a:rPr lang="en-GB" sz="2800" dirty="0"/>
              <a:t>The structure of the </a:t>
            </a:r>
            <a:r>
              <a:rPr lang="en-GB" sz="2800" dirty="0" smtClean="0"/>
              <a:t>atom</a:t>
            </a:r>
            <a:endParaRPr lang="en-GB" sz="2800" dirty="0">
              <a:solidFill>
                <a:srgbClr val="92D050"/>
              </a:solidFill>
            </a:endParaRPr>
          </a:p>
        </p:txBody>
      </p:sp>
      <p:grpSp>
        <p:nvGrpSpPr>
          <p:cNvPr id="205827" name="Group 3"/>
          <p:cNvGrpSpPr>
            <a:grpSpLocks/>
          </p:cNvGrpSpPr>
          <p:nvPr/>
        </p:nvGrpSpPr>
        <p:grpSpPr bwMode="auto">
          <a:xfrm>
            <a:off x="3886200" y="3124200"/>
            <a:ext cx="990600" cy="1066800"/>
            <a:chOff x="1536" y="1344"/>
            <a:chExt cx="624" cy="672"/>
          </a:xfrm>
        </p:grpSpPr>
        <p:sp>
          <p:nvSpPr>
            <p:cNvPr id="205828" name="Oval 4"/>
            <p:cNvSpPr>
              <a:spLocks noChangeArrowheads="1"/>
            </p:cNvSpPr>
            <p:nvPr/>
          </p:nvSpPr>
          <p:spPr bwMode="auto">
            <a:xfrm>
              <a:off x="1776" y="1344"/>
              <a:ext cx="336" cy="336"/>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29" name="Oval 5"/>
            <p:cNvSpPr>
              <a:spLocks noChangeArrowheads="1"/>
            </p:cNvSpPr>
            <p:nvPr/>
          </p:nvSpPr>
          <p:spPr bwMode="auto">
            <a:xfrm>
              <a:off x="1536" y="1440"/>
              <a:ext cx="336" cy="336"/>
            </a:xfrm>
            <a:prstGeom prst="ellipse">
              <a:avLst/>
            </a:prstGeom>
            <a:gradFill rotWithShape="0">
              <a:gsLst>
                <a:gs pos="0">
                  <a:srgbClr val="FF0000">
                    <a:gamma/>
                    <a:shade val="46275"/>
                    <a:invGamma/>
                  </a:srgbClr>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30" name="Oval 6"/>
            <p:cNvSpPr>
              <a:spLocks noChangeArrowheads="1"/>
            </p:cNvSpPr>
            <p:nvPr/>
          </p:nvSpPr>
          <p:spPr bwMode="auto">
            <a:xfrm>
              <a:off x="1824" y="1584"/>
              <a:ext cx="336" cy="336"/>
            </a:xfrm>
            <a:prstGeom prst="ellipse">
              <a:avLst/>
            </a:prstGeom>
            <a:gradFill rotWithShape="0">
              <a:gsLst>
                <a:gs pos="0">
                  <a:srgbClr val="FF0000">
                    <a:gamma/>
                    <a:shade val="46275"/>
                    <a:invGamma/>
                  </a:srgbClr>
                </a:gs>
                <a:gs pos="100000">
                  <a:srgbClr val="FF0000"/>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31" name="Oval 7"/>
            <p:cNvSpPr>
              <a:spLocks noChangeArrowheads="1"/>
            </p:cNvSpPr>
            <p:nvPr/>
          </p:nvSpPr>
          <p:spPr bwMode="auto">
            <a:xfrm>
              <a:off x="1536" y="1680"/>
              <a:ext cx="336" cy="336"/>
            </a:xfrm>
            <a:prstGeom prst="ellipse">
              <a:avLst/>
            </a:prstGeom>
            <a:gradFill rotWithShape="0">
              <a:gsLst>
                <a:gs pos="0">
                  <a:schemeClr val="accent1">
                    <a:gamma/>
                    <a:shade val="46275"/>
                    <a:invGamma/>
                  </a:schemeClr>
                </a:gs>
                <a:gs pos="100000">
                  <a:schemeClr val="accent1"/>
                </a:gs>
              </a:gsLst>
              <a:path path="shape">
                <a:fillToRect l="50000" t="50000" r="50000" b="50000"/>
              </a:path>
            </a:gra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05832" name="Oval 8"/>
          <p:cNvSpPr>
            <a:spLocks noChangeArrowheads="1"/>
          </p:cNvSpPr>
          <p:nvPr/>
        </p:nvSpPr>
        <p:spPr bwMode="auto">
          <a:xfrm>
            <a:off x="838200" y="2362200"/>
            <a:ext cx="7162800" cy="2590800"/>
          </a:xfrm>
          <a:prstGeom prst="ellipse">
            <a:avLst/>
          </a:prstGeom>
          <a:noFill/>
          <a:ln w="25400">
            <a:solidFill>
              <a:schemeClr val="bg1"/>
            </a:solidFill>
            <a:round/>
            <a:headEnd/>
            <a:tailEnd/>
          </a:ln>
          <a:effectLst/>
          <a:extLst>
            <a:ext uri="{909E8E84-426E-40DD-AFC4-6F175D3DCCD1}">
              <a14:hiddenFill xmlns:a14="http://schemas.microsoft.com/office/drawing/2010/main">
                <a:solidFill>
                  <a:schemeClr val="accent1"/>
                </a:solidFill>
              </a14:hiddenFill>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33" name="Oval 9"/>
          <p:cNvSpPr>
            <a:spLocks noChangeArrowheads="1"/>
          </p:cNvSpPr>
          <p:nvPr/>
        </p:nvSpPr>
        <p:spPr bwMode="auto">
          <a:xfrm>
            <a:off x="1981200" y="4495800"/>
            <a:ext cx="228600" cy="2286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34" name="Oval 10"/>
          <p:cNvSpPr>
            <a:spLocks noChangeArrowheads="1"/>
          </p:cNvSpPr>
          <p:nvPr/>
        </p:nvSpPr>
        <p:spPr bwMode="auto">
          <a:xfrm>
            <a:off x="6096000" y="2438400"/>
            <a:ext cx="228600" cy="228600"/>
          </a:xfrm>
          <a:prstGeom prst="ellipse">
            <a:avLst/>
          </a:prstGeom>
          <a:solidFill>
            <a:srgbClr val="3366FF"/>
          </a:solidFill>
          <a:ln w="9525">
            <a:solidFill>
              <a:schemeClr val="tx1"/>
            </a:solidFill>
            <a:round/>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35" name="AutoShape 11"/>
          <p:cNvSpPr>
            <a:spLocks noChangeArrowheads="1"/>
          </p:cNvSpPr>
          <p:nvPr/>
        </p:nvSpPr>
        <p:spPr bwMode="auto">
          <a:xfrm rot="-14400000" flipH="1" flipV="1">
            <a:off x="6362700" y="1714500"/>
            <a:ext cx="1143000" cy="2895600"/>
          </a:xfrm>
          <a:custGeom>
            <a:avLst/>
            <a:gdLst>
              <a:gd name="G0" fmla="+- 103985 0 0"/>
              <a:gd name="G1" fmla="+- -1929203 0 0"/>
              <a:gd name="G2" fmla="+- 103985 0 -1929203"/>
              <a:gd name="G3" fmla="+- 10800 0 0"/>
              <a:gd name="G4" fmla="+- 0 0 103985"/>
              <a:gd name="T0" fmla="*/ 360 256 1"/>
              <a:gd name="T1" fmla="*/ 0 256 1"/>
              <a:gd name="G5" fmla="+- G2 T0 T1"/>
              <a:gd name="G6" fmla="?: G2 G2 G5"/>
              <a:gd name="G7" fmla="+- 0 0 G6"/>
              <a:gd name="G8" fmla="+- 3575 0 0"/>
              <a:gd name="G9" fmla="+- 0 0 -1929203"/>
              <a:gd name="G10" fmla="+- 3575 0 2700"/>
              <a:gd name="G11" fmla="cos G10 103985"/>
              <a:gd name="G12" fmla="sin G10 103985"/>
              <a:gd name="G13" fmla="cos 13500 103985"/>
              <a:gd name="G14" fmla="sin 13500 103985"/>
              <a:gd name="G15" fmla="+- G11 10800 0"/>
              <a:gd name="G16" fmla="+- G12 10800 0"/>
              <a:gd name="G17" fmla="+- G13 10800 0"/>
              <a:gd name="G18" fmla="+- G14 10800 0"/>
              <a:gd name="G19" fmla="*/ 3575 1 2"/>
              <a:gd name="G20" fmla="+- G19 5400 0"/>
              <a:gd name="G21" fmla="cos G20 103985"/>
              <a:gd name="G22" fmla="sin G20 103985"/>
              <a:gd name="G23" fmla="+- G21 10800 0"/>
              <a:gd name="G24" fmla="+- G12 G23 G22"/>
              <a:gd name="G25" fmla="+- G22 G23 G11"/>
              <a:gd name="G26" fmla="cos 10800 103985"/>
              <a:gd name="G27" fmla="sin 10800 103985"/>
              <a:gd name="G28" fmla="cos 3575 103985"/>
              <a:gd name="G29" fmla="sin 3575 103985"/>
              <a:gd name="G30" fmla="+- G26 10800 0"/>
              <a:gd name="G31" fmla="+- G27 10800 0"/>
              <a:gd name="G32" fmla="+- G28 10800 0"/>
              <a:gd name="G33" fmla="+- G29 10800 0"/>
              <a:gd name="G34" fmla="+- G19 5400 0"/>
              <a:gd name="G35" fmla="cos G34 -1929203"/>
              <a:gd name="G36" fmla="sin G34 -1929203"/>
              <a:gd name="G37" fmla="+/ -1929203 103985 2"/>
              <a:gd name="T2" fmla="*/ 180 256 1"/>
              <a:gd name="T3" fmla="*/ 0 256 1"/>
              <a:gd name="G38" fmla="+- G37 T2 T3"/>
              <a:gd name="G39" fmla="?: G2 G37 G38"/>
              <a:gd name="G40" fmla="cos 10800 G39"/>
              <a:gd name="G41" fmla="sin 10800 G39"/>
              <a:gd name="G42" fmla="cos 3575 G39"/>
              <a:gd name="G43" fmla="sin 3575 G39"/>
              <a:gd name="G44" fmla="+- G40 10800 0"/>
              <a:gd name="G45" fmla="+- G41 10800 0"/>
              <a:gd name="G46" fmla="+- G42 10800 0"/>
              <a:gd name="G47" fmla="+- G43 10800 0"/>
              <a:gd name="G48" fmla="+- G35 10800 0"/>
              <a:gd name="G49" fmla="+- G36 10800 0"/>
              <a:gd name="T4" fmla="*/ 21282 w 21600"/>
              <a:gd name="T5" fmla="*/ 8200 h 21600"/>
              <a:gd name="T6" fmla="*/ 17059 w 21600"/>
              <a:gd name="T7" fmla="*/ 7267 h 21600"/>
              <a:gd name="T8" fmla="*/ 14269 w 21600"/>
              <a:gd name="T9" fmla="*/ 9939 h 21600"/>
              <a:gd name="T10" fmla="*/ 24294 w 21600"/>
              <a:gd name="T11" fmla="*/ 11173 h 21600"/>
              <a:gd name="T12" fmla="*/ 17810 w 21600"/>
              <a:gd name="T13" fmla="*/ 17310 h 21600"/>
              <a:gd name="T14" fmla="*/ 11674 w 21600"/>
              <a:gd name="T15" fmla="*/ 10824 h 21600"/>
              <a:gd name="T16" fmla="*/ 3163 w 21600"/>
              <a:gd name="T17" fmla="*/ 3163 h 21600"/>
              <a:gd name="T18" fmla="*/ 18437 w 21600"/>
              <a:gd name="T19" fmla="*/ 18437 h 21600"/>
            </a:gdLst>
            <a:ahLst/>
            <a:cxnLst>
              <a:cxn ang="0">
                <a:pos x="T4" y="T5"/>
              </a:cxn>
              <a:cxn ang="0">
                <a:pos x="T6" y="T7"/>
              </a:cxn>
              <a:cxn ang="0">
                <a:pos x="T8" y="T9"/>
              </a:cxn>
              <a:cxn ang="0">
                <a:pos x="T10" y="T11"/>
              </a:cxn>
              <a:cxn ang="0">
                <a:pos x="T12" y="T13"/>
              </a:cxn>
              <a:cxn ang="0">
                <a:pos x="T14" y="T15"/>
              </a:cxn>
            </a:cxnLst>
            <a:rect l="T16" t="T17" r="T18" b="T19"/>
            <a:pathLst>
              <a:path w="21600" h="21600">
                <a:moveTo>
                  <a:pt x="14373" y="10898"/>
                </a:moveTo>
                <a:cubicBezTo>
                  <a:pt x="14374" y="10866"/>
                  <a:pt x="14375" y="10833"/>
                  <a:pt x="14375" y="10800"/>
                </a:cubicBezTo>
                <a:cubicBezTo>
                  <a:pt x="14375" y="10184"/>
                  <a:pt x="14216" y="9579"/>
                  <a:pt x="13913" y="9042"/>
                </a:cubicBezTo>
                <a:lnTo>
                  <a:pt x="20205" y="5492"/>
                </a:lnTo>
                <a:cubicBezTo>
                  <a:pt x="21119" y="7111"/>
                  <a:pt x="21600" y="8940"/>
                  <a:pt x="21600" y="10800"/>
                </a:cubicBezTo>
                <a:cubicBezTo>
                  <a:pt x="21600" y="10899"/>
                  <a:pt x="21598" y="10999"/>
                  <a:pt x="21595" y="11099"/>
                </a:cubicBezTo>
                <a:lnTo>
                  <a:pt x="24294" y="11173"/>
                </a:lnTo>
                <a:lnTo>
                  <a:pt x="17810" y="17310"/>
                </a:lnTo>
                <a:lnTo>
                  <a:pt x="11674" y="10824"/>
                </a:lnTo>
                <a:lnTo>
                  <a:pt x="14373" y="10898"/>
                </a:lnTo>
                <a:close/>
              </a:path>
            </a:pathLst>
          </a:custGeom>
          <a:solidFill>
            <a:srgbClr val="FFFF99"/>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nvGrpSpPr>
          <p:cNvPr id="205836" name="Group 12"/>
          <p:cNvGrpSpPr>
            <a:grpSpLocks/>
          </p:cNvGrpSpPr>
          <p:nvPr/>
        </p:nvGrpSpPr>
        <p:grpSpPr bwMode="auto">
          <a:xfrm>
            <a:off x="4610100" y="817562"/>
            <a:ext cx="3200400" cy="1670050"/>
            <a:chOff x="1824" y="838"/>
            <a:chExt cx="2016" cy="1052"/>
          </a:xfrm>
        </p:grpSpPr>
        <p:sp>
          <p:nvSpPr>
            <p:cNvPr id="205837" name="AutoShape 13"/>
            <p:cNvSpPr>
              <a:spLocks noChangeArrowheads="1"/>
            </p:cNvSpPr>
            <p:nvPr/>
          </p:nvSpPr>
          <p:spPr bwMode="auto">
            <a:xfrm rot="18179663">
              <a:off x="2711" y="1410"/>
              <a:ext cx="624" cy="336"/>
            </a:xfrm>
            <a:prstGeom prst="leftArrow">
              <a:avLst>
                <a:gd name="adj1" fmla="val 50000"/>
                <a:gd name="adj2" fmla="val 46429"/>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38" name="Text Box 14"/>
            <p:cNvSpPr txBox="1">
              <a:spLocks noChangeArrowheads="1"/>
            </p:cNvSpPr>
            <p:nvPr/>
          </p:nvSpPr>
          <p:spPr bwMode="auto">
            <a:xfrm>
              <a:off x="1824" y="838"/>
              <a:ext cx="2016" cy="407"/>
            </a:xfrm>
            <a:prstGeom prst="rect">
              <a:avLst/>
            </a:prstGeom>
            <a:solidFill>
              <a:srgbClr val="CC99FF"/>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a:spAutoFit/>
            </a:bodyPr>
            <a:lstStyle/>
            <a:p>
              <a:pPr algn="ctr">
                <a:spcBef>
                  <a:spcPct val="50000"/>
                </a:spcBef>
              </a:pPr>
              <a:r>
                <a:rPr lang="en-GB" dirty="0">
                  <a:solidFill>
                    <a:schemeClr val="tx1"/>
                  </a:solidFill>
                  <a:latin typeface="Arial" panose="020B0604020202020204" pitchFamily="34" charset="0"/>
                  <a:cs typeface="Arial" panose="020B0604020202020204" pitchFamily="34" charset="0"/>
                </a:rPr>
                <a:t>ELECTRON – </a:t>
              </a:r>
              <a:r>
                <a:rPr lang="en-GB" dirty="0" smtClean="0">
                  <a:solidFill>
                    <a:schemeClr val="tx1"/>
                  </a:solidFill>
                  <a:latin typeface="Arial" panose="020B0604020202020204" pitchFamily="34" charset="0"/>
                  <a:cs typeface="Arial" panose="020B0604020202020204" pitchFamily="34" charset="0"/>
                </a:rPr>
                <a:t>negative</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     charge</a:t>
              </a:r>
              <a:endParaRPr lang="en-GB" dirty="0">
                <a:solidFill>
                  <a:schemeClr val="tx1"/>
                </a:solidFill>
                <a:latin typeface="Arial" panose="020B0604020202020204" pitchFamily="34" charset="0"/>
                <a:cs typeface="Arial" panose="020B0604020202020204" pitchFamily="34" charset="0"/>
              </a:endParaRPr>
            </a:p>
          </p:txBody>
        </p:sp>
      </p:grpSp>
      <p:grpSp>
        <p:nvGrpSpPr>
          <p:cNvPr id="205839" name="Group 15"/>
          <p:cNvGrpSpPr>
            <a:grpSpLocks/>
          </p:cNvGrpSpPr>
          <p:nvPr/>
        </p:nvGrpSpPr>
        <p:grpSpPr bwMode="auto">
          <a:xfrm>
            <a:off x="4800600" y="3741639"/>
            <a:ext cx="3810001" cy="1306513"/>
            <a:chOff x="3065" y="2545"/>
            <a:chExt cx="2400" cy="823"/>
          </a:xfrm>
        </p:grpSpPr>
        <p:sp>
          <p:nvSpPr>
            <p:cNvPr id="205840" name="AutoShape 16"/>
            <p:cNvSpPr>
              <a:spLocks noChangeArrowheads="1"/>
            </p:cNvSpPr>
            <p:nvPr/>
          </p:nvSpPr>
          <p:spPr bwMode="auto">
            <a:xfrm rot="900000">
              <a:off x="3065" y="2545"/>
              <a:ext cx="1008" cy="336"/>
            </a:xfrm>
            <a:prstGeom prst="leftArrow">
              <a:avLst>
                <a:gd name="adj1" fmla="val 50000"/>
                <a:gd name="adj2" fmla="val 75000"/>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5841" name="Text Box 17"/>
            <p:cNvSpPr txBox="1">
              <a:spLocks noChangeArrowheads="1"/>
            </p:cNvSpPr>
            <p:nvPr/>
          </p:nvSpPr>
          <p:spPr bwMode="auto">
            <a:xfrm>
              <a:off x="4025" y="2961"/>
              <a:ext cx="1440" cy="407"/>
            </a:xfrm>
            <a:prstGeom prst="rect">
              <a:avLst/>
            </a:prstGeom>
            <a:solidFill>
              <a:srgbClr val="CCFF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dirty="0">
                  <a:solidFill>
                    <a:schemeClr val="tx1"/>
                  </a:solidFill>
                  <a:latin typeface="Arial" panose="020B0604020202020204" pitchFamily="34" charset="0"/>
                  <a:cs typeface="Arial" panose="020B0604020202020204" pitchFamily="34" charset="0"/>
                </a:rPr>
                <a:t>PROTON – </a:t>
              </a:r>
              <a:r>
                <a:rPr lang="en-GB" dirty="0" smtClean="0">
                  <a:solidFill>
                    <a:schemeClr val="tx1"/>
                  </a:solidFill>
                  <a:latin typeface="Arial" panose="020B0604020202020204" pitchFamily="34" charset="0"/>
                  <a:cs typeface="Arial" panose="020B0604020202020204" pitchFamily="34" charset="0"/>
                </a:rPr>
                <a:t>positive</a:t>
              </a:r>
              <a:r>
                <a:rPr lang="en-GB" dirty="0">
                  <a:latin typeface="Arial" panose="020B0604020202020204" pitchFamily="34" charset="0"/>
                  <a:cs typeface="Arial" panose="020B0604020202020204" pitchFamily="34" charset="0"/>
                </a:rPr>
                <a:t> </a:t>
              </a:r>
              <a:r>
                <a:rPr lang="en-GB" dirty="0" smtClean="0">
                  <a:latin typeface="Arial" panose="020B0604020202020204" pitchFamily="34" charset="0"/>
                  <a:cs typeface="Arial" panose="020B0604020202020204" pitchFamily="34" charset="0"/>
                </a:rPr>
                <a:t>charge</a:t>
              </a:r>
              <a:endParaRPr lang="en-GB" dirty="0">
                <a:solidFill>
                  <a:schemeClr val="tx1"/>
                </a:solidFill>
                <a:latin typeface="Arial" panose="020B0604020202020204" pitchFamily="34" charset="0"/>
                <a:cs typeface="Arial" panose="020B0604020202020204" pitchFamily="34" charset="0"/>
              </a:endParaRPr>
            </a:p>
          </p:txBody>
        </p:sp>
      </p:grpSp>
      <p:grpSp>
        <p:nvGrpSpPr>
          <p:cNvPr id="205842" name="Group 18"/>
          <p:cNvGrpSpPr>
            <a:grpSpLocks/>
          </p:cNvGrpSpPr>
          <p:nvPr/>
        </p:nvGrpSpPr>
        <p:grpSpPr bwMode="auto">
          <a:xfrm>
            <a:off x="381000" y="4356196"/>
            <a:ext cx="3838575" cy="1323976"/>
            <a:chOff x="126" y="2832"/>
            <a:chExt cx="2418" cy="834"/>
          </a:xfrm>
        </p:grpSpPr>
        <p:sp>
          <p:nvSpPr>
            <p:cNvPr id="205843" name="Text Box 19"/>
            <p:cNvSpPr txBox="1">
              <a:spLocks noChangeArrowheads="1"/>
            </p:cNvSpPr>
            <p:nvPr/>
          </p:nvSpPr>
          <p:spPr bwMode="auto">
            <a:xfrm>
              <a:off x="126" y="3259"/>
              <a:ext cx="1440" cy="407"/>
            </a:xfrm>
            <a:prstGeom prst="rect">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dirty="0">
                  <a:solidFill>
                    <a:schemeClr val="tx1"/>
                  </a:solidFill>
                  <a:latin typeface="Arial" panose="020B0604020202020204" pitchFamily="34" charset="0"/>
                  <a:cs typeface="Arial" panose="020B0604020202020204" pitchFamily="34" charset="0"/>
                </a:rPr>
                <a:t>NEUTRON – </a:t>
              </a:r>
              <a:r>
                <a:rPr lang="en-GB" dirty="0" smtClean="0">
                  <a:solidFill>
                    <a:schemeClr val="tx1"/>
                  </a:solidFill>
                  <a:latin typeface="Arial" panose="020B0604020202020204" pitchFamily="34" charset="0"/>
                  <a:cs typeface="Arial" panose="020B0604020202020204" pitchFamily="34" charset="0"/>
                </a:rPr>
                <a:t>neutral charge </a:t>
              </a:r>
              <a:endParaRPr lang="en-GB" dirty="0">
                <a:solidFill>
                  <a:schemeClr val="tx1"/>
                </a:solidFill>
                <a:latin typeface="Arial" panose="020B0604020202020204" pitchFamily="34" charset="0"/>
                <a:cs typeface="Arial" panose="020B0604020202020204" pitchFamily="34" charset="0"/>
              </a:endParaRPr>
            </a:p>
          </p:txBody>
        </p:sp>
        <p:sp>
          <p:nvSpPr>
            <p:cNvPr id="205844" name="AutoShape 20"/>
            <p:cNvSpPr>
              <a:spLocks noChangeArrowheads="1"/>
            </p:cNvSpPr>
            <p:nvPr/>
          </p:nvSpPr>
          <p:spPr bwMode="auto">
            <a:xfrm rot="8274315">
              <a:off x="1536" y="2832"/>
              <a:ext cx="1008" cy="336"/>
            </a:xfrm>
            <a:prstGeom prst="leftArrow">
              <a:avLst>
                <a:gd name="adj1" fmla="val 50000"/>
                <a:gd name="adj2" fmla="val 75000"/>
              </a:avLst>
            </a:prstGeom>
            <a:solidFill>
              <a:srgbClr val="FF99CC"/>
            </a:solid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 name="Right Arrow 1"/>
          <p:cNvSpPr/>
          <p:nvPr/>
        </p:nvSpPr>
        <p:spPr>
          <a:xfrm rot="14150870">
            <a:off x="4019912" y="4646478"/>
            <a:ext cx="2137497" cy="499789"/>
          </a:xfrm>
          <a:prstGeom prst="rightArrow">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3" name="Rectangle 2"/>
          <p:cNvSpPr/>
          <p:nvPr/>
        </p:nvSpPr>
        <p:spPr>
          <a:xfrm>
            <a:off x="4853687" y="5926765"/>
            <a:ext cx="2400300" cy="6096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chemeClr val="tx1"/>
                </a:solidFill>
              </a:rPr>
              <a:t>Nucleus – contains protons and neutrons</a:t>
            </a:r>
            <a:endParaRPr lang="en-GB" b="1" dirty="0">
              <a:solidFill>
                <a:schemeClr val="tx1"/>
              </a:solidFill>
            </a:endParaRPr>
          </a:p>
        </p:txBody>
      </p:sp>
      <p:sp>
        <p:nvSpPr>
          <p:cNvPr id="4" name="Down Arrow 3"/>
          <p:cNvSpPr/>
          <p:nvPr/>
        </p:nvSpPr>
        <p:spPr>
          <a:xfrm rot="19696744">
            <a:off x="1128030" y="1985461"/>
            <a:ext cx="381000" cy="952773"/>
          </a:xfrm>
          <a:prstGeom prst="downArrow">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5" name="Rectangle 4"/>
          <p:cNvSpPr/>
          <p:nvPr/>
        </p:nvSpPr>
        <p:spPr>
          <a:xfrm>
            <a:off x="152400" y="609600"/>
            <a:ext cx="4114800" cy="1447800"/>
          </a:xfrm>
          <a:prstGeom prst="rect">
            <a:avLst/>
          </a:prstGeom>
          <a:solidFill>
            <a:srgbClr val="FFC00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dirty="0" smtClean="0">
                <a:solidFill>
                  <a:schemeClr val="tx1"/>
                </a:solidFill>
                <a:latin typeface="Arial" panose="020B0604020202020204" pitchFamily="34" charset="0"/>
                <a:cs typeface="Arial" panose="020B0604020202020204" pitchFamily="34" charset="0"/>
              </a:rPr>
              <a:t>Electron shell (energy levels) – contains electrons</a:t>
            </a:r>
          </a:p>
          <a:p>
            <a:pPr marL="285750" indent="-285750">
              <a:buFont typeface="Arial" panose="020B0604020202020204" pitchFamily="34" charset="0"/>
              <a:buChar char="•"/>
            </a:pPr>
            <a:r>
              <a:rPr lang="en-GB" sz="1600" dirty="0" smtClean="0">
                <a:solidFill>
                  <a:schemeClr val="tx1"/>
                </a:solidFill>
                <a:latin typeface="Arial" panose="020B0604020202020204" pitchFamily="34" charset="0"/>
                <a:cs typeface="Arial" panose="020B0604020202020204" pitchFamily="34" charset="0"/>
              </a:rPr>
              <a:t>1</a:t>
            </a:r>
            <a:r>
              <a:rPr lang="en-GB" sz="1600" baseline="30000" dirty="0" smtClean="0">
                <a:solidFill>
                  <a:schemeClr val="tx1"/>
                </a:solidFill>
                <a:latin typeface="Arial" panose="020B0604020202020204" pitchFamily="34" charset="0"/>
                <a:cs typeface="Arial" panose="020B0604020202020204" pitchFamily="34" charset="0"/>
              </a:rPr>
              <a:t>st</a:t>
            </a:r>
            <a:r>
              <a:rPr lang="en-GB" sz="1600" dirty="0" smtClean="0">
                <a:solidFill>
                  <a:schemeClr val="tx1"/>
                </a:solidFill>
                <a:latin typeface="Arial" panose="020B0604020202020204" pitchFamily="34" charset="0"/>
                <a:cs typeface="Arial" panose="020B0604020202020204" pitchFamily="34" charset="0"/>
              </a:rPr>
              <a:t> shell (energy level)  has up to 2 electrons</a:t>
            </a:r>
          </a:p>
          <a:p>
            <a:pPr marL="285750" indent="-285750">
              <a:buFont typeface="Arial" panose="020B0604020202020204" pitchFamily="34" charset="0"/>
              <a:buChar char="•"/>
            </a:pPr>
            <a:r>
              <a:rPr lang="en-GB" sz="1600" dirty="0" smtClean="0">
                <a:solidFill>
                  <a:schemeClr val="tx1"/>
                </a:solidFill>
                <a:latin typeface="Arial" panose="020B0604020202020204" pitchFamily="34" charset="0"/>
                <a:cs typeface="Arial" panose="020B0604020202020204" pitchFamily="34" charset="0"/>
              </a:rPr>
              <a:t>All other shells (energy levels) have up to 8 electrons.</a:t>
            </a:r>
            <a:endParaRPr lang="en-GB" sz="1600" dirty="0">
              <a:solidFill>
                <a:schemeClr val="tx1"/>
              </a:solidFill>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011928938"/>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5836"/>
                                        </p:tgtEl>
                                        <p:attrNameLst>
                                          <p:attrName>style.visibility</p:attrName>
                                        </p:attrNameLst>
                                      </p:cBhvr>
                                      <p:to>
                                        <p:strVal val="visible"/>
                                      </p:to>
                                    </p:set>
                                    <p:animEffect transition="in" filter="wipe(up)">
                                      <p:cBhvr>
                                        <p:cTn id="7" dur="500"/>
                                        <p:tgtEl>
                                          <p:spTgt spid="205836"/>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2" fill="hold" nodeType="clickEffect">
                                  <p:stCondLst>
                                    <p:cond delay="0"/>
                                  </p:stCondLst>
                                  <p:childTnLst>
                                    <p:set>
                                      <p:cBhvr>
                                        <p:cTn id="11" dur="1" fill="hold">
                                          <p:stCondLst>
                                            <p:cond delay="0"/>
                                          </p:stCondLst>
                                        </p:cTn>
                                        <p:tgtEl>
                                          <p:spTgt spid="205839"/>
                                        </p:tgtEl>
                                        <p:attrNameLst>
                                          <p:attrName>style.visibility</p:attrName>
                                        </p:attrNameLst>
                                      </p:cBhvr>
                                      <p:to>
                                        <p:strVal val="visible"/>
                                      </p:to>
                                    </p:set>
                                    <p:animEffect transition="in" filter="wipe(right)">
                                      <p:cBhvr>
                                        <p:cTn id="12" dur="500"/>
                                        <p:tgtEl>
                                          <p:spTgt spid="205839"/>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2" presetClass="entr" presetSubtype="8" fill="hold" nodeType="clickEffect">
                                  <p:stCondLst>
                                    <p:cond delay="0"/>
                                  </p:stCondLst>
                                  <p:childTnLst>
                                    <p:set>
                                      <p:cBhvr>
                                        <p:cTn id="16" dur="1" fill="hold">
                                          <p:stCondLst>
                                            <p:cond delay="0"/>
                                          </p:stCondLst>
                                        </p:cTn>
                                        <p:tgtEl>
                                          <p:spTgt spid="205842"/>
                                        </p:tgtEl>
                                        <p:attrNameLst>
                                          <p:attrName>style.visibility</p:attrName>
                                        </p:attrNameLst>
                                      </p:cBhvr>
                                      <p:to>
                                        <p:strVal val="visible"/>
                                      </p:to>
                                    </p:set>
                                    <p:animEffect transition="in" filter="wipe(left)">
                                      <p:cBhvr>
                                        <p:cTn id="17" dur="500"/>
                                        <p:tgtEl>
                                          <p:spTgt spid="2058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 name="Date Placeholder 2"/>
          <p:cNvSpPr>
            <a:spLocks noGrp="1"/>
          </p:cNvSpPr>
          <p:nvPr>
            <p:ph type="dt" sz="half" idx="10"/>
          </p:nvPr>
        </p:nvSpPr>
        <p:spPr/>
        <p:txBody>
          <a:bodyPr/>
          <a:lstStyle/>
          <a:p>
            <a:fld id="{0FA29EFE-72EB-41B8-BCF9-F8480D0C5675}" type="datetime1">
              <a:rPr lang="en-GB"/>
              <a:pPr/>
              <a:t>29/06/2020</a:t>
            </a:fld>
            <a:endParaRPr lang="en-GB"/>
          </a:p>
        </p:txBody>
      </p:sp>
      <p:sp>
        <p:nvSpPr>
          <p:cNvPr id="206850" name="Rectangle 2"/>
          <p:cNvSpPr>
            <a:spLocks noGrp="1" noChangeArrowheads="1"/>
          </p:cNvSpPr>
          <p:nvPr>
            <p:ph type="title"/>
          </p:nvPr>
        </p:nvSpPr>
        <p:spPr>
          <a:xfrm>
            <a:off x="914400" y="76200"/>
            <a:ext cx="7620000" cy="487362"/>
          </a:xfrm>
        </p:spPr>
        <p:txBody>
          <a:bodyPr>
            <a:normAutofit fontScale="90000"/>
          </a:bodyPr>
          <a:lstStyle/>
          <a:p>
            <a:r>
              <a:rPr lang="en-GB" sz="3600" dirty="0" smtClean="0"/>
              <a:t>Key facts about atoms</a:t>
            </a:r>
            <a:endParaRPr lang="en-GB" sz="2000" b="1" dirty="0">
              <a:solidFill>
                <a:srgbClr val="92D050"/>
              </a:solidFill>
            </a:endParaRPr>
          </a:p>
        </p:txBody>
      </p:sp>
      <p:graphicFrame>
        <p:nvGraphicFramePr>
          <p:cNvPr id="206851" name="Group 3"/>
          <p:cNvGraphicFramePr>
            <a:graphicFrameLocks noGrp="1"/>
          </p:cNvGraphicFramePr>
          <p:nvPr>
            <p:extLst>
              <p:ext uri="{D42A27DB-BD31-4B8C-83A1-F6EECF244321}">
                <p14:modId xmlns:p14="http://schemas.microsoft.com/office/powerpoint/2010/main" val="2668374290"/>
              </p:ext>
            </p:extLst>
          </p:nvPr>
        </p:nvGraphicFramePr>
        <p:xfrm>
          <a:off x="152400" y="685800"/>
          <a:ext cx="8610600" cy="2194560"/>
        </p:xfrm>
        <a:graphic>
          <a:graphicData uri="http://schemas.openxmlformats.org/drawingml/2006/table">
            <a:tbl>
              <a:tblPr/>
              <a:tblGrid>
                <a:gridCol w="2870200">
                  <a:extLst>
                    <a:ext uri="{9D8B030D-6E8A-4147-A177-3AD203B41FA5}">
                      <a16:colId xmlns:a16="http://schemas.microsoft.com/office/drawing/2014/main" val="20000"/>
                    </a:ext>
                  </a:extLst>
                </a:gridCol>
                <a:gridCol w="2870200">
                  <a:extLst>
                    <a:ext uri="{9D8B030D-6E8A-4147-A177-3AD203B41FA5}">
                      <a16:colId xmlns:a16="http://schemas.microsoft.com/office/drawing/2014/main" val="20001"/>
                    </a:ext>
                  </a:extLst>
                </a:gridCol>
                <a:gridCol w="2870200">
                  <a:extLst>
                    <a:ext uri="{9D8B030D-6E8A-4147-A177-3AD203B41FA5}">
                      <a16:colId xmlns:a16="http://schemas.microsoft.com/office/drawing/2014/main" val="20002"/>
                    </a:ext>
                  </a:extLst>
                </a:gridCol>
              </a:tblGrid>
              <a:tr h="38100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Particle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dirty="0" smtClean="0">
                          <a:ln>
                            <a:noFill/>
                          </a:ln>
                          <a:solidFill>
                            <a:schemeClr val="tx1"/>
                          </a:solidFill>
                          <a:effectLst/>
                          <a:latin typeface="Comic Sans MS" pitchFamily="66" charset="0"/>
                        </a:rPr>
                        <a:t>Relative Mass</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1" i="0" u="none" strike="noStrike" cap="none" normalizeH="0" baseline="0" smtClean="0">
                          <a:ln>
                            <a:noFill/>
                          </a:ln>
                          <a:solidFill>
                            <a:schemeClr val="tx1"/>
                          </a:solidFill>
                          <a:effectLst/>
                          <a:latin typeface="Comic Sans MS" pitchFamily="66" charset="0"/>
                        </a:rPr>
                        <a:t>Relative Charge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0"/>
                  </a:ext>
                </a:extLst>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omic Sans MS" pitchFamily="66" charset="0"/>
                        </a:rPr>
                        <a:t>Proton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omic Sans MS" pitchFamily="66"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omic Sans MS" pitchFamily="66" charset="0"/>
                        </a:rPr>
                        <a:t>+1 (Positive)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1"/>
                  </a:ext>
                </a:extLst>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omic Sans MS" pitchFamily="66" charset="0"/>
                        </a:rPr>
                        <a:t>Neutron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smtClean="0">
                          <a:ln>
                            <a:noFill/>
                          </a:ln>
                          <a:solidFill>
                            <a:schemeClr val="tx1"/>
                          </a:solidFill>
                          <a:effectLst/>
                          <a:latin typeface="Comic Sans MS" pitchFamily="66" charset="0"/>
                        </a:rPr>
                        <a:t>1</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1600" b="1" i="0" u="none" strike="noStrike" cap="none" normalizeH="0" baseline="0" dirty="0" smtClean="0">
                          <a:ln>
                            <a:noFill/>
                          </a:ln>
                          <a:solidFill>
                            <a:schemeClr val="tx1"/>
                          </a:solidFill>
                          <a:effectLst/>
                          <a:latin typeface="Comic Sans MS" pitchFamily="66" charset="0"/>
                        </a:rPr>
                        <a:t>0 </a:t>
                      </a:r>
                      <a:r>
                        <a:rPr kumimoji="0" lang="en-GB" sz="1600" b="0" i="0" u="none" strike="noStrike" cap="none" normalizeH="0" baseline="0" dirty="0" smtClean="0">
                          <a:ln>
                            <a:noFill/>
                          </a:ln>
                          <a:solidFill>
                            <a:schemeClr val="tx1"/>
                          </a:solidFill>
                          <a:effectLst/>
                          <a:latin typeface="Comic Sans MS" pitchFamily="66" charset="0"/>
                        </a:rPr>
                        <a:t> </a:t>
                      </a:r>
                      <a:r>
                        <a:rPr kumimoji="0" lang="en-GB" sz="2400" b="0" i="0" u="none" strike="noStrike" cap="none" normalizeH="0" baseline="0" dirty="0" smtClean="0">
                          <a:ln>
                            <a:noFill/>
                          </a:ln>
                          <a:solidFill>
                            <a:schemeClr val="tx1"/>
                          </a:solidFill>
                          <a:effectLst/>
                          <a:latin typeface="Comic Sans MS" pitchFamily="66" charset="0"/>
                        </a:rPr>
                        <a:t>(Neutral)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2"/>
                  </a:ext>
                </a:extLst>
              </a:tr>
              <a:tr h="450850">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omic Sans MS" pitchFamily="66" charset="0"/>
                        </a:rPr>
                        <a:t>Electron</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omic Sans MS" pitchFamily="66" charset="0"/>
                        </a:rPr>
                        <a:t>0.0005 (very small)</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tc>
                  <a:txBody>
                    <a:bodyPr/>
                    <a:lstStyle/>
                    <a:p>
                      <a:pPr marL="0" marR="0" lvl="0" indent="0" algn="ctr" defTabSz="914400" rtl="0" eaLnBrk="1" fontAlgn="base" latinLnBrk="0" hangingPunct="1">
                        <a:lnSpc>
                          <a:spcPct val="100000"/>
                        </a:lnSpc>
                        <a:spcBef>
                          <a:spcPct val="20000"/>
                        </a:spcBef>
                        <a:spcAft>
                          <a:spcPct val="0"/>
                        </a:spcAft>
                        <a:buClrTx/>
                        <a:buSzTx/>
                        <a:buFontTx/>
                        <a:buNone/>
                        <a:tabLst/>
                      </a:pPr>
                      <a:r>
                        <a:rPr kumimoji="0" lang="en-GB" sz="2400" b="0" i="0" u="none" strike="noStrike" cap="none" normalizeH="0" baseline="0" dirty="0" smtClean="0">
                          <a:ln>
                            <a:noFill/>
                          </a:ln>
                          <a:solidFill>
                            <a:schemeClr val="tx1"/>
                          </a:solidFill>
                          <a:effectLst/>
                          <a:latin typeface="Comic Sans MS" pitchFamily="66" charset="0"/>
                        </a:rPr>
                        <a:t>- 1(Negative)</a:t>
                      </a:r>
                    </a:p>
                  </a:txBody>
                  <a:tcPr horzOverflow="overflow">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lnTlToBr>
                      <a:noFill/>
                    </a:lnTlToBr>
                    <a:lnBlToTr>
                      <a:noFill/>
                    </a:lnBlToTr>
                    <a:solidFill>
                      <a:schemeClr val="tx2">
                        <a:lumMod val="20000"/>
                        <a:lumOff val="80000"/>
                      </a:schemeClr>
                    </a:solidFill>
                  </a:tcPr>
                </a:tc>
                <a:extLst>
                  <a:ext uri="{0D108BD9-81ED-4DB2-BD59-A6C34878D82A}">
                    <a16:rowId xmlns:a16="http://schemas.microsoft.com/office/drawing/2014/main" val="10003"/>
                  </a:ext>
                </a:extLst>
              </a:tr>
            </a:tbl>
          </a:graphicData>
        </a:graphic>
      </p:graphicFrame>
      <p:grpSp>
        <p:nvGrpSpPr>
          <p:cNvPr id="206873" name="Group 25"/>
          <p:cNvGrpSpPr>
            <a:grpSpLocks/>
          </p:cNvGrpSpPr>
          <p:nvPr/>
        </p:nvGrpSpPr>
        <p:grpSpPr bwMode="auto">
          <a:xfrm>
            <a:off x="685800" y="3962400"/>
            <a:ext cx="1905000" cy="2362200"/>
            <a:chOff x="432" y="2496"/>
            <a:chExt cx="1200" cy="1488"/>
          </a:xfrm>
        </p:grpSpPr>
        <p:sp>
          <p:nvSpPr>
            <p:cNvPr id="206874" name="Rectangle 26"/>
            <p:cNvSpPr>
              <a:spLocks noChangeArrowheads="1"/>
            </p:cNvSpPr>
            <p:nvPr/>
          </p:nvSpPr>
          <p:spPr bwMode="auto">
            <a:xfrm>
              <a:off x="432" y="2496"/>
              <a:ext cx="1200" cy="1488"/>
            </a:xfrm>
            <a:prstGeom prst="rect">
              <a:avLst/>
            </a:prstGeom>
            <a:solidFill>
              <a:schemeClr val="bg1"/>
            </a:solidFill>
            <a:ln w="9525">
              <a:solidFill>
                <a:schemeClr val="tx1"/>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sp>
          <p:nvSpPr>
            <p:cNvPr id="206875" name="WordArt 27"/>
            <p:cNvSpPr>
              <a:spLocks noChangeArrowheads="1" noChangeShapeType="1" noTextEdit="1"/>
            </p:cNvSpPr>
            <p:nvPr/>
          </p:nvSpPr>
          <p:spPr bwMode="auto">
            <a:xfrm>
              <a:off x="768" y="2928"/>
              <a:ext cx="528" cy="600"/>
            </a:xfrm>
            <a:prstGeom prst="rect">
              <a:avLst/>
            </a:prstGeom>
            <a:solidFill>
              <a:srgbClr val="00B0F0"/>
            </a:solidFill>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dirty="0">
                  <a:ln w="9525">
                    <a:solidFill>
                      <a:srgbClr val="000000"/>
                    </a:solidFill>
                    <a:round/>
                    <a:headEnd/>
                    <a:tailEnd/>
                  </a:ln>
                  <a:solidFill>
                    <a:srgbClr val="003366"/>
                  </a:solidFill>
                  <a:latin typeface="Arial Black"/>
                </a:rPr>
                <a:t>He</a:t>
              </a:r>
            </a:p>
          </p:txBody>
        </p:sp>
        <p:sp>
          <p:nvSpPr>
            <p:cNvPr id="206876" name="WordArt 28"/>
            <p:cNvSpPr>
              <a:spLocks noChangeArrowheads="1" noChangeShapeType="1" noTextEdit="1"/>
            </p:cNvSpPr>
            <p:nvPr/>
          </p:nvSpPr>
          <p:spPr bwMode="auto">
            <a:xfrm>
              <a:off x="1344" y="3648"/>
              <a:ext cx="192" cy="216"/>
            </a:xfrm>
            <a:prstGeom prst="rect">
              <a:avLst/>
            </a:prstGeom>
            <a:solidFill>
              <a:srgbClr val="92D050"/>
            </a:solidFill>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dirty="0">
                  <a:ln w="9525">
                    <a:solidFill>
                      <a:srgbClr val="000000"/>
                    </a:solidFill>
                    <a:round/>
                    <a:headEnd/>
                    <a:tailEnd/>
                  </a:ln>
                  <a:solidFill>
                    <a:srgbClr val="008000"/>
                  </a:solidFill>
                  <a:latin typeface="Arial Black"/>
                </a:rPr>
                <a:t>2</a:t>
              </a:r>
            </a:p>
          </p:txBody>
        </p:sp>
        <p:sp>
          <p:nvSpPr>
            <p:cNvPr id="206877" name="WordArt 29"/>
            <p:cNvSpPr>
              <a:spLocks noChangeArrowheads="1" noChangeShapeType="1" noTextEdit="1"/>
            </p:cNvSpPr>
            <p:nvPr/>
          </p:nvSpPr>
          <p:spPr bwMode="auto">
            <a:xfrm>
              <a:off x="1344" y="2592"/>
              <a:ext cx="192" cy="240"/>
            </a:xfrm>
            <a:prstGeom prst="rect">
              <a:avLst/>
            </a:prstGeom>
            <a:solidFill>
              <a:srgbClr val="FFC000"/>
            </a:solidFill>
            <a:ln>
              <a:solidFill>
                <a:srgbClr val="FFC000"/>
              </a:solidFill>
            </a:ln>
            <a:extLst>
              <a:ext uri="{AF507438-7753-43E0-B8FC-AC1667EBCBE1}">
                <a14:hiddenEffects xmlns:a14="http://schemas.microsoft.com/office/drawing/2010/main">
                  <a:effectLst/>
                </a14:hiddenEffects>
              </a:ext>
            </a:extLst>
          </p:spPr>
          <p:txBody>
            <a:bodyPr wrap="none" fromWordArt="1">
              <a:prstTxWarp prst="textPlain">
                <a:avLst>
                  <a:gd name="adj" fmla="val 50000"/>
                </a:avLst>
              </a:prstTxWarp>
            </a:bodyPr>
            <a:lstStyle/>
            <a:p>
              <a:pPr algn="ctr"/>
              <a:r>
                <a:rPr lang="en-GB" sz="3600" kern="10" dirty="0">
                  <a:ln w="9525">
                    <a:solidFill>
                      <a:srgbClr val="000000"/>
                    </a:solidFill>
                    <a:round/>
                    <a:headEnd/>
                    <a:tailEnd/>
                  </a:ln>
                  <a:solidFill>
                    <a:srgbClr val="800000"/>
                  </a:solidFill>
                  <a:latin typeface="Arial Black"/>
                </a:rPr>
                <a:t>4</a:t>
              </a:r>
            </a:p>
          </p:txBody>
        </p:sp>
      </p:grpSp>
      <p:grpSp>
        <p:nvGrpSpPr>
          <p:cNvPr id="206878" name="Group 30"/>
          <p:cNvGrpSpPr>
            <a:grpSpLocks/>
          </p:cNvGrpSpPr>
          <p:nvPr/>
        </p:nvGrpSpPr>
        <p:grpSpPr bwMode="auto">
          <a:xfrm>
            <a:off x="2522873" y="3588367"/>
            <a:ext cx="6172200" cy="838200"/>
            <a:chOff x="1584" y="2256"/>
            <a:chExt cx="3888" cy="528"/>
          </a:xfrm>
          <a:solidFill>
            <a:srgbClr val="FFC000"/>
          </a:solidFill>
        </p:grpSpPr>
        <p:sp>
          <p:nvSpPr>
            <p:cNvPr id="206879" name="Text Box 31"/>
            <p:cNvSpPr txBox="1">
              <a:spLocks noChangeArrowheads="1"/>
            </p:cNvSpPr>
            <p:nvPr/>
          </p:nvSpPr>
          <p:spPr bwMode="auto">
            <a:xfrm>
              <a:off x="2160" y="2256"/>
              <a:ext cx="3312" cy="407"/>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i="1" dirty="0" smtClean="0">
                  <a:cs typeface="Arial" charset="0"/>
                </a:rPr>
                <a:t>(Atomic) MASS </a:t>
              </a:r>
              <a:r>
                <a:rPr lang="en-GB" b="1" i="1" dirty="0">
                  <a:cs typeface="Arial" charset="0"/>
                </a:rPr>
                <a:t>NUMBER </a:t>
              </a:r>
              <a:r>
                <a:rPr lang="en-GB" i="1" dirty="0">
                  <a:cs typeface="Arial" charset="0"/>
                </a:rPr>
                <a:t>= number of protons + number of </a:t>
              </a:r>
              <a:r>
                <a:rPr lang="en-GB" i="1" dirty="0" smtClean="0">
                  <a:cs typeface="Arial" charset="0"/>
                </a:rPr>
                <a:t>neutrons in the nucleus</a:t>
              </a:r>
              <a:endParaRPr lang="en-GB" i="1" dirty="0">
                <a:cs typeface="Arial" charset="0"/>
              </a:endParaRPr>
            </a:p>
          </p:txBody>
        </p:sp>
        <p:sp>
          <p:nvSpPr>
            <p:cNvPr id="206880" name="AutoShape 32"/>
            <p:cNvSpPr>
              <a:spLocks noChangeArrowheads="1"/>
            </p:cNvSpPr>
            <p:nvPr/>
          </p:nvSpPr>
          <p:spPr bwMode="auto">
            <a:xfrm>
              <a:off x="1584" y="2592"/>
              <a:ext cx="720" cy="192"/>
            </a:xfrm>
            <a:prstGeom prst="leftArrow">
              <a:avLst>
                <a:gd name="adj1" fmla="val 50000"/>
                <a:gd name="adj2" fmla="val 93750"/>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6881" name="Group 33"/>
          <p:cNvGrpSpPr>
            <a:grpSpLocks/>
          </p:cNvGrpSpPr>
          <p:nvPr/>
        </p:nvGrpSpPr>
        <p:grpSpPr bwMode="auto">
          <a:xfrm>
            <a:off x="2362200" y="4876800"/>
            <a:ext cx="6324600" cy="381000"/>
            <a:chOff x="1488" y="3072"/>
            <a:chExt cx="3984" cy="240"/>
          </a:xfrm>
          <a:solidFill>
            <a:srgbClr val="00B0F0"/>
          </a:solidFill>
        </p:grpSpPr>
        <p:sp>
          <p:nvSpPr>
            <p:cNvPr id="206882" name="Text Box 34"/>
            <p:cNvSpPr txBox="1">
              <a:spLocks noChangeArrowheads="1"/>
            </p:cNvSpPr>
            <p:nvPr/>
          </p:nvSpPr>
          <p:spPr bwMode="auto">
            <a:xfrm>
              <a:off x="2160" y="3072"/>
              <a:ext cx="3312" cy="23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dirty="0" smtClean="0">
                  <a:cs typeface="Arial" charset="0"/>
                </a:rPr>
                <a:t>SYMBOL for the element Helium!</a:t>
              </a:r>
              <a:endParaRPr lang="en-GB" dirty="0">
                <a:cs typeface="Arial" charset="0"/>
              </a:endParaRPr>
            </a:p>
          </p:txBody>
        </p:sp>
        <p:sp>
          <p:nvSpPr>
            <p:cNvPr id="206883" name="AutoShape 35"/>
            <p:cNvSpPr>
              <a:spLocks noChangeArrowheads="1"/>
            </p:cNvSpPr>
            <p:nvPr/>
          </p:nvSpPr>
          <p:spPr bwMode="auto">
            <a:xfrm>
              <a:off x="1488" y="3120"/>
              <a:ext cx="720" cy="192"/>
            </a:xfrm>
            <a:prstGeom prst="leftArrow">
              <a:avLst>
                <a:gd name="adj1" fmla="val 50000"/>
                <a:gd name="adj2" fmla="val 93750"/>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grpSp>
        <p:nvGrpSpPr>
          <p:cNvPr id="206884" name="Group 36"/>
          <p:cNvGrpSpPr>
            <a:grpSpLocks/>
          </p:cNvGrpSpPr>
          <p:nvPr/>
        </p:nvGrpSpPr>
        <p:grpSpPr bwMode="auto">
          <a:xfrm>
            <a:off x="2514600" y="5791208"/>
            <a:ext cx="6172200" cy="369888"/>
            <a:chOff x="1584" y="3648"/>
            <a:chExt cx="3888" cy="233"/>
          </a:xfrm>
          <a:solidFill>
            <a:srgbClr val="92D050"/>
          </a:solidFill>
        </p:grpSpPr>
        <p:sp>
          <p:nvSpPr>
            <p:cNvPr id="206885" name="Text Box 37"/>
            <p:cNvSpPr txBox="1">
              <a:spLocks noChangeArrowheads="1"/>
            </p:cNvSpPr>
            <p:nvPr/>
          </p:nvSpPr>
          <p:spPr bwMode="auto">
            <a:xfrm>
              <a:off x="2160" y="3648"/>
              <a:ext cx="3312" cy="233"/>
            </a:xfrm>
            <a:prstGeom prst="rect">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a:spAutoFit/>
            </a:bodyPr>
            <a:lstStyle/>
            <a:p>
              <a:pPr algn="ctr">
                <a:spcBef>
                  <a:spcPct val="50000"/>
                </a:spcBef>
              </a:pPr>
              <a:r>
                <a:rPr lang="en-GB" b="1" dirty="0" smtClean="0">
                  <a:cs typeface="Arial" charset="0"/>
                </a:rPr>
                <a:t>ATOMIC  (proton) NUMBER </a:t>
              </a:r>
              <a:r>
                <a:rPr lang="en-GB" dirty="0">
                  <a:cs typeface="Arial" charset="0"/>
                </a:rPr>
                <a:t>= number of </a:t>
              </a:r>
              <a:r>
                <a:rPr lang="en-GB" dirty="0" smtClean="0">
                  <a:cs typeface="Arial" charset="0"/>
                </a:rPr>
                <a:t>protons</a:t>
              </a:r>
              <a:endParaRPr lang="en-GB" dirty="0">
                <a:cs typeface="Arial" charset="0"/>
              </a:endParaRPr>
            </a:p>
          </p:txBody>
        </p:sp>
        <p:sp>
          <p:nvSpPr>
            <p:cNvPr id="206886" name="AutoShape 38"/>
            <p:cNvSpPr>
              <a:spLocks noChangeArrowheads="1"/>
            </p:cNvSpPr>
            <p:nvPr/>
          </p:nvSpPr>
          <p:spPr bwMode="auto">
            <a:xfrm>
              <a:off x="1584" y="3648"/>
              <a:ext cx="720" cy="192"/>
            </a:xfrm>
            <a:prstGeom prst="leftArrow">
              <a:avLst>
                <a:gd name="adj1" fmla="val 50000"/>
                <a:gd name="adj2" fmla="val 93750"/>
              </a:avLst>
            </a:prstGeom>
            <a:grpFill/>
            <a:ln>
              <a:noFill/>
            </a:ln>
            <a:effectLst/>
            <a:extLs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none" anchor="ctr"/>
            <a:lstStyle/>
            <a:p>
              <a:endParaRPr lang="en-GB"/>
            </a:p>
          </p:txBody>
        </p:sp>
      </p:grpSp>
      <p:sp>
        <p:nvSpPr>
          <p:cNvPr id="2" name="TextBox 1"/>
          <p:cNvSpPr txBox="1"/>
          <p:nvPr/>
        </p:nvSpPr>
        <p:spPr>
          <a:xfrm>
            <a:off x="1295400" y="2895600"/>
            <a:ext cx="6553200" cy="646331"/>
          </a:xfrm>
          <a:prstGeom prst="rect">
            <a:avLst/>
          </a:prstGeom>
          <a:noFill/>
        </p:spPr>
        <p:txBody>
          <a:bodyPr wrap="square" rtlCol="0">
            <a:spAutoFit/>
          </a:bodyPr>
          <a:lstStyle/>
          <a:p>
            <a:r>
              <a:rPr lang="en-GB" b="1" dirty="0" smtClean="0">
                <a:solidFill>
                  <a:srgbClr val="FF0000"/>
                </a:solidFill>
              </a:rPr>
              <a:t>How do we find out the number of protons, neutrons and electrons in different elements? </a:t>
            </a:r>
            <a:r>
              <a:rPr lang="en-GB" b="1" dirty="0" smtClean="0">
                <a:solidFill>
                  <a:srgbClr val="00B0F0"/>
                </a:solidFill>
              </a:rPr>
              <a:t>(Better than expected)</a:t>
            </a:r>
            <a:endParaRPr lang="en-GB" b="1" dirty="0">
              <a:solidFill>
                <a:srgbClr val="00B0F0"/>
              </a:solidFill>
            </a:endParaRPr>
          </a:p>
        </p:txBody>
      </p:sp>
      <p:sp>
        <p:nvSpPr>
          <p:cNvPr id="3" name="Rectangle 2"/>
          <p:cNvSpPr/>
          <p:nvPr/>
        </p:nvSpPr>
        <p:spPr>
          <a:xfrm>
            <a:off x="152400" y="3048000"/>
            <a:ext cx="1066800" cy="762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Nuclear symbols</a:t>
            </a:r>
            <a:endParaRPr lang="en-GB" b="1" dirty="0">
              <a:solidFill>
                <a:srgbClr val="FF0000"/>
              </a:solidFill>
            </a:endParaRPr>
          </a:p>
        </p:txBody>
      </p:sp>
      <p:sp>
        <p:nvSpPr>
          <p:cNvPr id="4" name="Rectangle 3"/>
          <p:cNvSpPr/>
          <p:nvPr/>
        </p:nvSpPr>
        <p:spPr>
          <a:xfrm>
            <a:off x="3086100" y="6400800"/>
            <a:ext cx="4991100" cy="3048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srgbClr val="FF0000"/>
                </a:solidFill>
              </a:rPr>
              <a:t>How do we find out the number of electrons?</a:t>
            </a:r>
            <a:endParaRPr lang="en-GB" b="1" dirty="0">
              <a:solidFill>
                <a:srgbClr val="FF0000"/>
              </a:solidFill>
            </a:endParaRPr>
          </a:p>
        </p:txBody>
      </p:sp>
    </p:spTree>
    <p:extLst>
      <p:ext uri="{BB962C8B-B14F-4D97-AF65-F5344CB8AC3E}">
        <p14:creationId xmlns:p14="http://schemas.microsoft.com/office/powerpoint/2010/main" val="4161553650"/>
      </p:ext>
    </p:extLst>
  </p:cSld>
  <p:clrMapOvr>
    <a:masterClrMapping/>
  </p:clrMapOvr>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22" presetClass="entr" presetSubtype="1" fill="hold" nodeType="clickEffect">
                                  <p:stCondLst>
                                    <p:cond delay="0"/>
                                  </p:stCondLst>
                                  <p:childTnLst>
                                    <p:set>
                                      <p:cBhvr>
                                        <p:cTn id="6" dur="1" fill="hold">
                                          <p:stCondLst>
                                            <p:cond delay="0"/>
                                          </p:stCondLst>
                                        </p:cTn>
                                        <p:tgtEl>
                                          <p:spTgt spid="206851"/>
                                        </p:tgtEl>
                                        <p:attrNameLst>
                                          <p:attrName>style.visibility</p:attrName>
                                        </p:attrNameLst>
                                      </p:cBhvr>
                                      <p:to>
                                        <p:strVal val="visible"/>
                                      </p:to>
                                    </p:set>
                                    <p:animEffect transition="in" filter="wipe(up)">
                                      <p:cBhvr>
                                        <p:cTn id="7" dur="500"/>
                                        <p:tgtEl>
                                          <p:spTgt spid="206851"/>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22" presetClass="entr" presetSubtype="1" fill="hold" nodeType="clickEffect">
                                  <p:stCondLst>
                                    <p:cond delay="0"/>
                                  </p:stCondLst>
                                  <p:childTnLst>
                                    <p:set>
                                      <p:cBhvr>
                                        <p:cTn id="11" dur="1" fill="hold">
                                          <p:stCondLst>
                                            <p:cond delay="0"/>
                                          </p:stCondLst>
                                        </p:cTn>
                                        <p:tgtEl>
                                          <p:spTgt spid="206873"/>
                                        </p:tgtEl>
                                        <p:attrNameLst>
                                          <p:attrName>style.visibility</p:attrName>
                                        </p:attrNameLst>
                                      </p:cBhvr>
                                      <p:to>
                                        <p:strVal val="visible"/>
                                      </p:to>
                                    </p:set>
                                    <p:animEffect transition="in" filter="wipe(up)">
                                      <p:cBhvr>
                                        <p:cTn id="12" dur="500"/>
                                        <p:tgtEl>
                                          <p:spTgt spid="206873"/>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2" presetClass="entr" presetSubtype="2" fill="hold" nodeType="clickEffect">
                                  <p:stCondLst>
                                    <p:cond delay="0"/>
                                  </p:stCondLst>
                                  <p:childTnLst>
                                    <p:set>
                                      <p:cBhvr>
                                        <p:cTn id="16" dur="1" fill="hold">
                                          <p:stCondLst>
                                            <p:cond delay="0"/>
                                          </p:stCondLst>
                                        </p:cTn>
                                        <p:tgtEl>
                                          <p:spTgt spid="206878"/>
                                        </p:tgtEl>
                                        <p:attrNameLst>
                                          <p:attrName>style.visibility</p:attrName>
                                        </p:attrNameLst>
                                      </p:cBhvr>
                                      <p:to>
                                        <p:strVal val="visible"/>
                                      </p:to>
                                    </p:set>
                                    <p:anim calcmode="lin" valueType="num">
                                      <p:cBhvr additive="base">
                                        <p:cTn id="17" dur="500" fill="hold"/>
                                        <p:tgtEl>
                                          <p:spTgt spid="206878"/>
                                        </p:tgtEl>
                                        <p:attrNameLst>
                                          <p:attrName>ppt_x</p:attrName>
                                        </p:attrNameLst>
                                      </p:cBhvr>
                                      <p:tavLst>
                                        <p:tav tm="0">
                                          <p:val>
                                            <p:strVal val="1+#ppt_w/2"/>
                                          </p:val>
                                        </p:tav>
                                        <p:tav tm="100000">
                                          <p:val>
                                            <p:strVal val="#ppt_x"/>
                                          </p:val>
                                        </p:tav>
                                      </p:tavLst>
                                    </p:anim>
                                    <p:anim calcmode="lin" valueType="num">
                                      <p:cBhvr additive="base">
                                        <p:cTn id="18" dur="500" fill="hold"/>
                                        <p:tgtEl>
                                          <p:spTgt spid="206878"/>
                                        </p:tgtEl>
                                        <p:attrNameLst>
                                          <p:attrName>ppt_y</p:attrName>
                                        </p:attrNameLst>
                                      </p:cBhvr>
                                      <p:tavLst>
                                        <p:tav tm="0">
                                          <p:val>
                                            <p:strVal val="#ppt_y"/>
                                          </p:val>
                                        </p:tav>
                                        <p:tav tm="100000">
                                          <p:val>
                                            <p:strVal val="#ppt_y"/>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2" presetClass="entr" presetSubtype="2" fill="hold" nodeType="clickEffect">
                                  <p:stCondLst>
                                    <p:cond delay="0"/>
                                  </p:stCondLst>
                                  <p:childTnLst>
                                    <p:set>
                                      <p:cBhvr>
                                        <p:cTn id="22" dur="1" fill="hold">
                                          <p:stCondLst>
                                            <p:cond delay="0"/>
                                          </p:stCondLst>
                                        </p:cTn>
                                        <p:tgtEl>
                                          <p:spTgt spid="206881"/>
                                        </p:tgtEl>
                                        <p:attrNameLst>
                                          <p:attrName>style.visibility</p:attrName>
                                        </p:attrNameLst>
                                      </p:cBhvr>
                                      <p:to>
                                        <p:strVal val="visible"/>
                                      </p:to>
                                    </p:set>
                                    <p:anim calcmode="lin" valueType="num">
                                      <p:cBhvr additive="base">
                                        <p:cTn id="23" dur="500" fill="hold"/>
                                        <p:tgtEl>
                                          <p:spTgt spid="206881"/>
                                        </p:tgtEl>
                                        <p:attrNameLst>
                                          <p:attrName>ppt_x</p:attrName>
                                        </p:attrNameLst>
                                      </p:cBhvr>
                                      <p:tavLst>
                                        <p:tav tm="0">
                                          <p:val>
                                            <p:strVal val="1+#ppt_w/2"/>
                                          </p:val>
                                        </p:tav>
                                        <p:tav tm="100000">
                                          <p:val>
                                            <p:strVal val="#ppt_x"/>
                                          </p:val>
                                        </p:tav>
                                      </p:tavLst>
                                    </p:anim>
                                    <p:anim calcmode="lin" valueType="num">
                                      <p:cBhvr additive="base">
                                        <p:cTn id="24" dur="500" fill="hold"/>
                                        <p:tgtEl>
                                          <p:spTgt spid="206881"/>
                                        </p:tgtEl>
                                        <p:attrNameLst>
                                          <p:attrName>ppt_y</p:attrName>
                                        </p:attrNameLst>
                                      </p:cBhvr>
                                      <p:tavLst>
                                        <p:tav tm="0">
                                          <p:val>
                                            <p:strVal val="#ppt_y"/>
                                          </p:val>
                                        </p:tav>
                                        <p:tav tm="100000">
                                          <p:val>
                                            <p:strVal val="#ppt_y"/>
                                          </p:val>
                                        </p:tav>
                                      </p:tavLst>
                                    </p:anim>
                                  </p:childTnLst>
                                </p:cTn>
                              </p:par>
                            </p:childTnLst>
                          </p:cTn>
                        </p:par>
                      </p:childTnLst>
                    </p:cTn>
                  </p:par>
                  <p:par>
                    <p:cTn id="25" fill="hold" nodeType="clickPar">
                      <p:stCondLst>
                        <p:cond delay="indefinite"/>
                      </p:stCondLst>
                      <p:childTnLst>
                        <p:par>
                          <p:cTn id="26" fill="hold" nodeType="withGroup">
                            <p:stCondLst>
                              <p:cond delay="0"/>
                            </p:stCondLst>
                            <p:childTnLst>
                              <p:par>
                                <p:cTn id="27" presetID="2" presetClass="entr" presetSubtype="2" fill="hold" nodeType="clickEffect">
                                  <p:stCondLst>
                                    <p:cond delay="0"/>
                                  </p:stCondLst>
                                  <p:childTnLst>
                                    <p:set>
                                      <p:cBhvr>
                                        <p:cTn id="28" dur="1" fill="hold">
                                          <p:stCondLst>
                                            <p:cond delay="0"/>
                                          </p:stCondLst>
                                        </p:cTn>
                                        <p:tgtEl>
                                          <p:spTgt spid="206884"/>
                                        </p:tgtEl>
                                        <p:attrNameLst>
                                          <p:attrName>style.visibility</p:attrName>
                                        </p:attrNameLst>
                                      </p:cBhvr>
                                      <p:to>
                                        <p:strVal val="visible"/>
                                      </p:to>
                                    </p:set>
                                    <p:anim calcmode="lin" valueType="num">
                                      <p:cBhvr additive="base">
                                        <p:cTn id="29" dur="500" fill="hold"/>
                                        <p:tgtEl>
                                          <p:spTgt spid="206884"/>
                                        </p:tgtEl>
                                        <p:attrNameLst>
                                          <p:attrName>ppt_x</p:attrName>
                                        </p:attrNameLst>
                                      </p:cBhvr>
                                      <p:tavLst>
                                        <p:tav tm="0">
                                          <p:val>
                                            <p:strVal val="1+#ppt_w/2"/>
                                          </p:val>
                                        </p:tav>
                                        <p:tav tm="100000">
                                          <p:val>
                                            <p:strVal val="#ppt_x"/>
                                          </p:val>
                                        </p:tav>
                                      </p:tavLst>
                                    </p:anim>
                                    <p:anim calcmode="lin" valueType="num">
                                      <p:cBhvr additive="base">
                                        <p:cTn id="30" dur="500" fill="hold"/>
                                        <p:tgtEl>
                                          <p:spTgt spid="206884"/>
                                        </p:tgtEl>
                                        <p:attrNameLst>
                                          <p:attrName>ppt_y</p:attrName>
                                        </p:attrNameLst>
                                      </p:cBhvr>
                                      <p:tavLst>
                                        <p:tav tm="0">
                                          <p:val>
                                            <p:strVal val="#ppt_y"/>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Some key words and definitions</a:t>
            </a:r>
            <a:endParaRPr lang="en-GB" dirty="0"/>
          </a:p>
        </p:txBody>
      </p:sp>
      <p:sp>
        <p:nvSpPr>
          <p:cNvPr id="3" name="TextBox 2"/>
          <p:cNvSpPr txBox="1"/>
          <p:nvPr/>
        </p:nvSpPr>
        <p:spPr>
          <a:xfrm>
            <a:off x="914400" y="1752600"/>
            <a:ext cx="7772400" cy="4524315"/>
          </a:xfrm>
          <a:prstGeom prst="rect">
            <a:avLst/>
          </a:prstGeom>
          <a:noFill/>
        </p:spPr>
        <p:txBody>
          <a:bodyPr wrap="square" rtlCol="0">
            <a:spAutoFit/>
          </a:bodyPr>
          <a:lstStyle/>
          <a:p>
            <a:r>
              <a:rPr lang="en-GB" sz="2400" b="1" dirty="0" smtClean="0">
                <a:solidFill>
                  <a:srgbClr val="FF0000"/>
                </a:solidFill>
              </a:rPr>
              <a:t>Atomic mass </a:t>
            </a:r>
            <a:r>
              <a:rPr lang="en-GB" sz="2400" dirty="0" smtClean="0"/>
              <a:t>– The number of protons and neutrons which are found in the nucleus. (they do not include electrons as they have minimal mass)</a:t>
            </a:r>
          </a:p>
          <a:p>
            <a:r>
              <a:rPr lang="en-GB" sz="2400" b="1" dirty="0" smtClean="0">
                <a:solidFill>
                  <a:srgbClr val="FF0000"/>
                </a:solidFill>
              </a:rPr>
              <a:t>Atomic number </a:t>
            </a:r>
            <a:r>
              <a:rPr lang="en-GB" sz="2400" dirty="0" smtClean="0"/>
              <a:t>– the number of protons in the nucleus (as these are positive, and electrons are negative,  an atom tends to have the same number of protons as electrons. That way the overall atom has ‘no charge’.</a:t>
            </a:r>
          </a:p>
          <a:p>
            <a:r>
              <a:rPr lang="en-GB" sz="2400" b="1" dirty="0" smtClean="0">
                <a:solidFill>
                  <a:srgbClr val="FF0000"/>
                </a:solidFill>
              </a:rPr>
              <a:t>Relative atomic mass </a:t>
            </a:r>
            <a:r>
              <a:rPr lang="en-GB" sz="2400" dirty="0" smtClean="0"/>
              <a:t>– Each type of atom has a different mass, but these amounts are too small to measure. Instead they invented a scale where the lightest element (hydrogen) has a mass of 1. From that, we can work out the next lightest, which is helium, etc… </a:t>
            </a:r>
            <a:r>
              <a:rPr lang="en-GB" sz="2400" dirty="0" smtClean="0">
                <a:solidFill>
                  <a:srgbClr val="FF0000"/>
                </a:solidFill>
              </a:rPr>
              <a:t>This is R.A.M</a:t>
            </a:r>
            <a:r>
              <a:rPr lang="en-GB" sz="2400" dirty="0" smtClean="0"/>
              <a:t>.!</a:t>
            </a:r>
            <a:endParaRPr lang="en-GB" sz="2400" dirty="0"/>
          </a:p>
        </p:txBody>
      </p:sp>
    </p:spTree>
    <p:extLst>
      <p:ext uri="{BB962C8B-B14F-4D97-AF65-F5344CB8AC3E}">
        <p14:creationId xmlns:p14="http://schemas.microsoft.com/office/powerpoint/2010/main" val="223384401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dirty="0" smtClean="0"/>
              <a:t>Calculate the numbers! </a:t>
            </a:r>
            <a:br>
              <a:rPr lang="en-GB" dirty="0" smtClean="0"/>
            </a:br>
            <a:endParaRPr lang="en-GB" sz="2000" dirty="0">
              <a:solidFill>
                <a:srgbClr val="00B0F0"/>
              </a:solidFill>
              <a:latin typeface="Arial" panose="020B0604020202020204" pitchFamily="34" charset="0"/>
              <a:cs typeface="Arial" panose="020B0604020202020204" pitchFamily="34" charset="0"/>
            </a:endParaRPr>
          </a:p>
        </p:txBody>
      </p:sp>
      <p:sp>
        <p:nvSpPr>
          <p:cNvPr id="3" name="TextBox 2"/>
          <p:cNvSpPr txBox="1"/>
          <p:nvPr/>
        </p:nvSpPr>
        <p:spPr>
          <a:xfrm>
            <a:off x="685800" y="1600200"/>
            <a:ext cx="7010400" cy="4462760"/>
          </a:xfrm>
          <a:prstGeom prst="rect">
            <a:avLst/>
          </a:prstGeom>
          <a:noFill/>
        </p:spPr>
        <p:txBody>
          <a:bodyPr wrap="square" rtlCol="0">
            <a:spAutoFit/>
          </a:bodyPr>
          <a:lstStyle/>
          <a:p>
            <a:r>
              <a:rPr lang="en-GB" b="1" dirty="0" smtClean="0">
                <a:solidFill>
                  <a:srgbClr val="FF0000"/>
                </a:solidFill>
                <a:latin typeface="Arial" panose="020B0604020202020204" pitchFamily="34" charset="0"/>
                <a:cs typeface="Arial" panose="020B0604020202020204" pitchFamily="34" charset="0"/>
              </a:rPr>
              <a:t>TASK</a:t>
            </a:r>
            <a:endParaRPr lang="en-GB" sz="1600" b="1" dirty="0" smtClean="0">
              <a:solidFill>
                <a:srgbClr val="FF0000"/>
              </a:solidFill>
              <a:latin typeface="Arial" panose="020B0604020202020204" pitchFamily="34" charset="0"/>
              <a:cs typeface="Arial" panose="020B0604020202020204" pitchFamily="34" charset="0"/>
            </a:endParaRPr>
          </a:p>
          <a:p>
            <a:r>
              <a:rPr lang="en-GB" dirty="0" smtClean="0">
                <a:latin typeface="Arial" panose="020B0604020202020204" pitchFamily="34" charset="0"/>
                <a:cs typeface="Arial" panose="020B0604020202020204" pitchFamily="34" charset="0"/>
              </a:rPr>
              <a:t>Use the periodic table; for the elements below, find out the </a:t>
            </a:r>
            <a:r>
              <a:rPr lang="en-GB" b="1" dirty="0" smtClean="0">
                <a:latin typeface="Arial" panose="020B0604020202020204" pitchFamily="34" charset="0"/>
                <a:cs typeface="Arial" panose="020B0604020202020204" pitchFamily="34" charset="0"/>
              </a:rPr>
              <a:t>number of protons, neutrons and electrons.</a:t>
            </a:r>
            <a:r>
              <a:rPr lang="en-GB" dirty="0" smtClean="0">
                <a:latin typeface="Arial" panose="020B0604020202020204" pitchFamily="34" charset="0"/>
                <a:cs typeface="Arial" panose="020B0604020202020204" pitchFamily="34" charset="0"/>
              </a:rPr>
              <a:t> </a:t>
            </a:r>
            <a:r>
              <a:rPr lang="en-GB" sz="1600" b="1" dirty="0" smtClean="0">
                <a:solidFill>
                  <a:srgbClr val="FF0000"/>
                </a:solidFill>
                <a:latin typeface="Arial" panose="020B0604020202020204" pitchFamily="34" charset="0"/>
                <a:cs typeface="Arial" panose="020B0604020202020204" pitchFamily="34" charset="0"/>
              </a:rPr>
              <a:t>(FIND THE PERIODIC TABLE ON THE INTERNET TO SEE THE ATOMIC NUMBER AND ATOMIC MASS NUMBER)</a:t>
            </a:r>
            <a:endParaRPr lang="en-GB" sz="1600" dirty="0" smtClean="0">
              <a:latin typeface="Arial" panose="020B0604020202020204" pitchFamily="34" charset="0"/>
              <a:cs typeface="Arial" panose="020B0604020202020204" pitchFamily="34" charset="0"/>
            </a:endParaRPr>
          </a:p>
          <a:p>
            <a:endParaRPr lang="en-GB" dirty="0">
              <a:latin typeface="Arial" panose="020B0604020202020204" pitchFamily="34" charset="0"/>
              <a:cs typeface="Arial" panose="020B0604020202020204" pitchFamily="34" charset="0"/>
            </a:endParaRPr>
          </a:p>
          <a:p>
            <a:r>
              <a:rPr lang="en-GB" b="1" dirty="0" smtClean="0">
                <a:latin typeface="Arial" panose="020B0604020202020204" pitchFamily="34" charset="0"/>
                <a:cs typeface="Arial" panose="020B0604020202020204" pitchFamily="34" charset="0"/>
              </a:rPr>
              <a:t>Magnesium</a:t>
            </a:r>
          </a:p>
          <a:p>
            <a:r>
              <a:rPr lang="en-GB" b="1" dirty="0" smtClean="0">
                <a:latin typeface="Arial" panose="020B0604020202020204" pitchFamily="34" charset="0"/>
                <a:cs typeface="Arial" panose="020B0604020202020204" pitchFamily="34" charset="0"/>
              </a:rPr>
              <a:t>Chlorine</a:t>
            </a:r>
          </a:p>
          <a:p>
            <a:r>
              <a:rPr lang="en-GB" b="1" dirty="0" smtClean="0">
                <a:latin typeface="Arial" panose="020B0604020202020204" pitchFamily="34" charset="0"/>
                <a:cs typeface="Arial" panose="020B0604020202020204" pitchFamily="34" charset="0"/>
              </a:rPr>
              <a:t>Oxygen</a:t>
            </a:r>
          </a:p>
          <a:p>
            <a:r>
              <a:rPr lang="en-GB" b="1" dirty="0" smtClean="0">
                <a:latin typeface="Arial" panose="020B0604020202020204" pitchFamily="34" charset="0"/>
                <a:cs typeface="Arial" panose="020B0604020202020204" pitchFamily="34" charset="0"/>
              </a:rPr>
              <a:t>Lead</a:t>
            </a:r>
          </a:p>
          <a:p>
            <a:r>
              <a:rPr lang="en-GB" b="1" dirty="0" smtClean="0">
                <a:latin typeface="Arial" panose="020B0604020202020204" pitchFamily="34" charset="0"/>
                <a:cs typeface="Arial" panose="020B0604020202020204" pitchFamily="34" charset="0"/>
              </a:rPr>
              <a:t>Sodium</a:t>
            </a:r>
          </a:p>
          <a:p>
            <a:r>
              <a:rPr lang="en-GB" b="1" dirty="0" smtClean="0">
                <a:latin typeface="Arial" panose="020B0604020202020204" pitchFamily="34" charset="0"/>
                <a:cs typeface="Arial" panose="020B0604020202020204" pitchFamily="34" charset="0"/>
              </a:rPr>
              <a:t>Fluorine</a:t>
            </a:r>
          </a:p>
          <a:p>
            <a:r>
              <a:rPr lang="en-GB" b="1" dirty="0" smtClean="0">
                <a:latin typeface="Arial" panose="020B0604020202020204" pitchFamily="34" charset="0"/>
                <a:cs typeface="Arial" panose="020B0604020202020204" pitchFamily="34" charset="0"/>
              </a:rPr>
              <a:t>Carbon</a:t>
            </a:r>
          </a:p>
          <a:p>
            <a:r>
              <a:rPr lang="en-GB" b="1" dirty="0" smtClean="0">
                <a:latin typeface="Arial" panose="020B0604020202020204" pitchFamily="34" charset="0"/>
                <a:cs typeface="Arial" panose="020B0604020202020204" pitchFamily="34" charset="0"/>
              </a:rPr>
              <a:t>Neon</a:t>
            </a:r>
          </a:p>
          <a:p>
            <a:r>
              <a:rPr lang="en-GB" b="1" dirty="0" smtClean="0">
                <a:latin typeface="Arial" panose="020B0604020202020204" pitchFamily="34" charset="0"/>
                <a:cs typeface="Arial" panose="020B0604020202020204" pitchFamily="34" charset="0"/>
              </a:rPr>
              <a:t>Calcium</a:t>
            </a:r>
          </a:p>
          <a:p>
            <a:endParaRPr lang="en-GB" dirty="0">
              <a:latin typeface="Arial" panose="020B0604020202020204" pitchFamily="34" charset="0"/>
              <a:cs typeface="Arial" panose="020B0604020202020204" pitchFamily="34" charset="0"/>
            </a:endParaRPr>
          </a:p>
        </p:txBody>
      </p:sp>
      <p:pic>
        <p:nvPicPr>
          <p:cNvPr id="2050" name="Picture 2"/>
          <p:cNvPicPr>
            <a:picLocks noChangeAspect="1" noChangeArrowheads="1"/>
          </p:cNvPicPr>
          <p:nvPr/>
        </p:nvPicPr>
        <p:blipFill>
          <a:blip r:embed="rId2" cstate="email">
            <a:extLst>
              <a:ext uri="{28A0092B-C50C-407E-A947-70E740481C1C}">
                <a14:useLocalDpi xmlns:a14="http://schemas.microsoft.com/office/drawing/2010/main"/>
              </a:ext>
            </a:extLst>
          </a:blip>
          <a:srcRect/>
          <a:stretch>
            <a:fillRect/>
          </a:stretch>
        </p:blipFill>
        <p:spPr bwMode="auto">
          <a:xfrm>
            <a:off x="7393087" y="152400"/>
            <a:ext cx="1743075" cy="17430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3" cstate="email">
            <a:extLst>
              <a:ext uri="{28A0092B-C50C-407E-A947-70E740481C1C}">
                <a14:useLocalDpi xmlns:a14="http://schemas.microsoft.com/office/drawing/2010/main"/>
              </a:ext>
            </a:extLst>
          </a:blip>
          <a:srcRect/>
          <a:stretch>
            <a:fillRect/>
          </a:stretch>
        </p:blipFill>
        <p:spPr bwMode="auto">
          <a:xfrm>
            <a:off x="4191000" y="3048000"/>
            <a:ext cx="4800600" cy="2700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228600" y="304800"/>
            <a:ext cx="1447800" cy="954107"/>
          </a:xfrm>
          <a:prstGeom prst="rect">
            <a:avLst/>
          </a:prstGeom>
          <a:noFill/>
        </p:spPr>
        <p:txBody>
          <a:bodyPr wrap="square" rtlCol="0">
            <a:spAutoFit/>
          </a:bodyPr>
          <a:lstStyle/>
          <a:p>
            <a:r>
              <a:rPr lang="en-GB" sz="2800" b="1" dirty="0">
                <a:solidFill>
                  <a:srgbClr val="FF0000"/>
                </a:solidFill>
                <a:ea typeface="+mj-ea"/>
                <a:cs typeface="+mj-cs"/>
              </a:rPr>
              <a:t>Week 1: Task </a:t>
            </a:r>
            <a:r>
              <a:rPr lang="en-GB" sz="2800" b="1" dirty="0" smtClean="0">
                <a:solidFill>
                  <a:srgbClr val="FF0000"/>
                </a:solidFill>
                <a:ea typeface="+mj-ea"/>
                <a:cs typeface="+mj-cs"/>
              </a:rPr>
              <a:t>2</a:t>
            </a:r>
            <a:endParaRPr lang="en-GB" dirty="0"/>
          </a:p>
        </p:txBody>
      </p:sp>
    </p:spTree>
    <p:extLst>
      <p:ext uri="{BB962C8B-B14F-4D97-AF65-F5344CB8AC3E}">
        <p14:creationId xmlns:p14="http://schemas.microsoft.com/office/powerpoint/2010/main" val="1386951424"/>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p:cNvPicPr>
            <a:picLocks noChangeAspect="1" noChangeArrowheads="1"/>
          </p:cNvPicPr>
          <p:nvPr/>
        </p:nvPicPr>
        <p:blipFill>
          <a:blip r:embed="rId2">
            <a:extLst>
              <a:ext uri="{28A0092B-C50C-407E-A947-70E740481C1C}">
                <a14:useLocalDpi xmlns:a14="http://schemas.microsoft.com/office/drawing/2010/main"/>
              </a:ext>
            </a:extLst>
          </a:blip>
          <a:srcRect/>
          <a:stretch>
            <a:fillRect/>
          </a:stretch>
        </p:blipFill>
        <p:spPr bwMode="auto">
          <a:xfrm>
            <a:off x="285750" y="3733800"/>
            <a:ext cx="2857500" cy="28575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loud Callout 4"/>
          <p:cNvSpPr/>
          <p:nvPr/>
        </p:nvSpPr>
        <p:spPr>
          <a:xfrm>
            <a:off x="2819400" y="12192"/>
            <a:ext cx="5334000" cy="2426208"/>
          </a:xfrm>
          <a:prstGeom prst="cloudCallout">
            <a:avLst>
              <a:gd name="adj1" fmla="val -47069"/>
              <a:gd name="adj2" fmla="val 99611"/>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2000" b="1" dirty="0" smtClean="0">
                <a:solidFill>
                  <a:srgbClr val="FF0000"/>
                </a:solidFill>
                <a:latin typeface="Arial" panose="020B0604020202020204" pitchFamily="34" charset="0"/>
                <a:cs typeface="Arial" panose="020B0604020202020204" pitchFamily="34" charset="0"/>
              </a:rPr>
              <a:t>What is the overall charge of an atom for any element? </a:t>
            </a:r>
          </a:p>
          <a:p>
            <a:pPr algn="ctr"/>
            <a:r>
              <a:rPr lang="en-GB" sz="2000" b="1" dirty="0" smtClean="0">
                <a:solidFill>
                  <a:schemeClr val="tx1"/>
                </a:solidFill>
                <a:latin typeface="Arial" panose="020B0604020202020204" pitchFamily="34" charset="0"/>
                <a:cs typeface="Arial" panose="020B0604020202020204" pitchFamily="34" charset="0"/>
              </a:rPr>
              <a:t>WHY? (Apply your knowledge about nuclear symbols to explain)</a:t>
            </a:r>
            <a:endParaRPr lang="en-GB" sz="2000" b="1" dirty="0">
              <a:solidFill>
                <a:schemeClr val="tx1"/>
              </a:solidFill>
              <a:latin typeface="Arial" panose="020B0604020202020204" pitchFamily="34" charset="0"/>
              <a:cs typeface="Arial" panose="020B0604020202020204" pitchFamily="34" charset="0"/>
            </a:endParaRPr>
          </a:p>
        </p:txBody>
      </p:sp>
      <p:sp>
        <p:nvSpPr>
          <p:cNvPr id="6" name="Cloud Callout 5"/>
          <p:cNvSpPr/>
          <p:nvPr/>
        </p:nvSpPr>
        <p:spPr>
          <a:xfrm>
            <a:off x="4038600" y="3276600"/>
            <a:ext cx="5029200" cy="2514600"/>
          </a:xfrm>
          <a:prstGeom prst="cloudCallout">
            <a:avLst>
              <a:gd name="adj1" fmla="val -80975"/>
              <a:gd name="adj2" fmla="val 39709"/>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1600" b="1" dirty="0" smtClean="0">
                <a:solidFill>
                  <a:srgbClr val="FF0000"/>
                </a:solidFill>
                <a:latin typeface="Arial" panose="020B0604020202020204" pitchFamily="34" charset="0"/>
                <a:cs typeface="Arial" panose="020B0604020202020204" pitchFamily="34" charset="0"/>
              </a:rPr>
              <a:t>Which has a greater mass; the nucleus of an atom or the electron shells (energy levels)?</a:t>
            </a:r>
          </a:p>
          <a:p>
            <a:pPr algn="ctr"/>
            <a:r>
              <a:rPr lang="en-GB" sz="1600" b="1" dirty="0" smtClean="0">
                <a:solidFill>
                  <a:schemeClr val="tx1"/>
                </a:solidFill>
                <a:latin typeface="Arial" panose="020B0604020202020204" pitchFamily="34" charset="0"/>
                <a:cs typeface="Arial" panose="020B0604020202020204" pitchFamily="34" charset="0"/>
              </a:rPr>
              <a:t>WHY? (Apply your knowledge about subatomic particles and atomic structure to explain)</a:t>
            </a:r>
            <a:endParaRPr lang="en-GB" sz="1600" b="1" dirty="0">
              <a:solidFill>
                <a:schemeClr val="tx1"/>
              </a:solidFill>
              <a:latin typeface="Arial" panose="020B0604020202020204" pitchFamily="34" charset="0"/>
              <a:cs typeface="Arial" panose="020B0604020202020204" pitchFamily="34" charset="0"/>
            </a:endParaRPr>
          </a:p>
        </p:txBody>
      </p:sp>
      <p:sp>
        <p:nvSpPr>
          <p:cNvPr id="2" name="Rectangle 1"/>
          <p:cNvSpPr/>
          <p:nvPr/>
        </p:nvSpPr>
        <p:spPr>
          <a:xfrm>
            <a:off x="152400" y="381000"/>
            <a:ext cx="2514600" cy="1015663"/>
          </a:xfrm>
          <a:prstGeom prst="rect">
            <a:avLst/>
          </a:prstGeom>
        </p:spPr>
        <p:txBody>
          <a:bodyPr wrap="square">
            <a:spAutoFit/>
          </a:bodyPr>
          <a:lstStyle/>
          <a:p>
            <a:r>
              <a:rPr lang="en-GB" sz="2800" b="1" dirty="0">
                <a:solidFill>
                  <a:srgbClr val="FF0000"/>
                </a:solidFill>
                <a:ea typeface="+mj-ea"/>
                <a:cs typeface="+mj-cs"/>
              </a:rPr>
              <a:t>Week 1: Task </a:t>
            </a:r>
            <a:r>
              <a:rPr lang="en-GB" sz="2800" b="1" dirty="0" smtClean="0">
                <a:solidFill>
                  <a:srgbClr val="FF0000"/>
                </a:solidFill>
                <a:ea typeface="+mj-ea"/>
                <a:cs typeface="+mj-cs"/>
              </a:rPr>
              <a:t>3</a:t>
            </a:r>
          </a:p>
          <a:p>
            <a:r>
              <a:rPr lang="en-GB" sz="1600" b="1" dirty="0" smtClean="0">
                <a:solidFill>
                  <a:srgbClr val="FF0000"/>
                </a:solidFill>
                <a:ea typeface="+mj-ea"/>
                <a:cs typeface="+mj-cs"/>
              </a:rPr>
              <a:t>This site may help you answer the questions. </a:t>
            </a:r>
            <a:endParaRPr lang="en-GB" sz="1600" dirty="0"/>
          </a:p>
        </p:txBody>
      </p:sp>
      <p:sp>
        <p:nvSpPr>
          <p:cNvPr id="3" name="Rectangle 2"/>
          <p:cNvSpPr/>
          <p:nvPr/>
        </p:nvSpPr>
        <p:spPr>
          <a:xfrm>
            <a:off x="152400" y="1396663"/>
            <a:ext cx="2667000" cy="1200329"/>
          </a:xfrm>
          <a:prstGeom prst="rect">
            <a:avLst/>
          </a:prstGeom>
        </p:spPr>
        <p:txBody>
          <a:bodyPr wrap="square">
            <a:spAutoFit/>
          </a:bodyPr>
          <a:lstStyle/>
          <a:p>
            <a:r>
              <a:rPr lang="en-GB" dirty="0">
                <a:hlinkClick r:id="rId3"/>
              </a:rPr>
              <a:t>https://</a:t>
            </a:r>
            <a:r>
              <a:rPr lang="en-GB" dirty="0" smtClean="0">
                <a:hlinkClick r:id="rId3"/>
              </a:rPr>
              <a:t>www.bbc.co.uk/bitesize/guides/z6426yc/revision/1</a:t>
            </a:r>
            <a:endParaRPr lang="en-GB" dirty="0" smtClean="0"/>
          </a:p>
          <a:p>
            <a:endParaRPr lang="en-GB" dirty="0"/>
          </a:p>
        </p:txBody>
      </p:sp>
    </p:spTree>
    <p:extLst>
      <p:ext uri="{BB962C8B-B14F-4D97-AF65-F5344CB8AC3E}">
        <p14:creationId xmlns:p14="http://schemas.microsoft.com/office/powerpoint/2010/main" val="181592223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990600" y="381000"/>
            <a:ext cx="7315200" cy="765175"/>
          </a:xfrm>
        </p:spPr>
        <p:txBody>
          <a:bodyPr/>
          <a:lstStyle/>
          <a:p>
            <a:r>
              <a:rPr lang="en-GB" dirty="0" smtClean="0"/>
              <a:t>Atoms</a:t>
            </a:r>
            <a:endParaRPr lang="en-GB" dirty="0"/>
          </a:p>
        </p:txBody>
      </p:sp>
      <p:sp>
        <p:nvSpPr>
          <p:cNvPr id="3" name="Subtitle 2"/>
          <p:cNvSpPr>
            <a:spLocks noGrp="1"/>
          </p:cNvSpPr>
          <p:nvPr>
            <p:ph type="subTitle" idx="1"/>
          </p:nvPr>
        </p:nvSpPr>
        <p:spPr>
          <a:xfrm>
            <a:off x="1676400" y="1219200"/>
            <a:ext cx="6324600" cy="990600"/>
          </a:xfrm>
        </p:spPr>
        <p:txBody>
          <a:bodyPr>
            <a:normAutofit lnSpcReduction="10000"/>
          </a:bodyPr>
          <a:lstStyle/>
          <a:p>
            <a:r>
              <a:rPr lang="en-GB" dirty="0" smtClean="0">
                <a:solidFill>
                  <a:schemeClr val="tx1"/>
                </a:solidFill>
              </a:rPr>
              <a:t>LO: To learn about the structure of atoms (recap from year 9)</a:t>
            </a:r>
            <a:endParaRPr lang="en-GB" dirty="0">
              <a:solidFill>
                <a:schemeClr val="tx1"/>
              </a:solidFill>
            </a:endParaRPr>
          </a:p>
        </p:txBody>
      </p:sp>
      <p:sp>
        <p:nvSpPr>
          <p:cNvPr id="4" name="TextBox 3"/>
          <p:cNvSpPr txBox="1"/>
          <p:nvPr/>
        </p:nvSpPr>
        <p:spPr>
          <a:xfrm>
            <a:off x="4000500" y="6341477"/>
            <a:ext cx="4800600" cy="338554"/>
          </a:xfrm>
          <a:prstGeom prst="rect">
            <a:avLst/>
          </a:prstGeom>
          <a:noFill/>
        </p:spPr>
        <p:txBody>
          <a:bodyPr wrap="square" rtlCol="0">
            <a:spAutoFit/>
          </a:bodyPr>
          <a:lstStyle/>
          <a:p>
            <a:r>
              <a:rPr lang="en-GB" sz="1600" dirty="0">
                <a:solidFill>
                  <a:prstClr val="black"/>
                </a:solidFill>
                <a:hlinkClick r:id="rId2"/>
              </a:rPr>
              <a:t>https://</a:t>
            </a:r>
            <a:r>
              <a:rPr lang="en-GB" sz="1600" dirty="0" smtClean="0">
                <a:solidFill>
                  <a:prstClr val="black"/>
                </a:solidFill>
                <a:hlinkClick r:id="rId2"/>
              </a:rPr>
              <a:t>www.youtube.com/watch?v=R1RMV5qhwyE</a:t>
            </a:r>
            <a:endParaRPr lang="en-GB" sz="1600" dirty="0" smtClean="0">
              <a:solidFill>
                <a:prstClr val="black"/>
              </a:solidFill>
            </a:endParaRPr>
          </a:p>
        </p:txBody>
      </p:sp>
      <p:sp>
        <p:nvSpPr>
          <p:cNvPr id="5" name="Rectangle 4"/>
          <p:cNvSpPr/>
          <p:nvPr/>
        </p:nvSpPr>
        <p:spPr>
          <a:xfrm>
            <a:off x="76199" y="2489889"/>
            <a:ext cx="3276600" cy="1447800"/>
          </a:xfrm>
          <a:prstGeom prst="rect">
            <a:avLst/>
          </a:prstGeom>
          <a:solidFill>
            <a:srgbClr val="92D05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Expected progress: </a:t>
            </a:r>
            <a:r>
              <a:rPr lang="en-GB" dirty="0" smtClean="0">
                <a:solidFill>
                  <a:prstClr val="black"/>
                </a:solidFill>
              </a:rPr>
              <a:t>Will have modelled and labelled the structure of an atom and stated the properties of the </a:t>
            </a:r>
            <a:r>
              <a:rPr lang="en-GB" dirty="0">
                <a:solidFill>
                  <a:prstClr val="black"/>
                </a:solidFill>
              </a:rPr>
              <a:t>subatomic particles </a:t>
            </a:r>
            <a:r>
              <a:rPr lang="en-GB" dirty="0" smtClean="0">
                <a:solidFill>
                  <a:prstClr val="black"/>
                </a:solidFill>
              </a:rPr>
              <a:t>in the atom. </a:t>
            </a:r>
            <a:endParaRPr lang="en-GB" b="1" dirty="0">
              <a:solidFill>
                <a:prstClr val="black"/>
              </a:solidFill>
            </a:endParaRPr>
          </a:p>
        </p:txBody>
      </p:sp>
      <p:sp>
        <p:nvSpPr>
          <p:cNvPr id="6" name="Rectangle 5"/>
          <p:cNvSpPr/>
          <p:nvPr/>
        </p:nvSpPr>
        <p:spPr>
          <a:xfrm>
            <a:off x="4648200" y="2286000"/>
            <a:ext cx="3962400" cy="1905000"/>
          </a:xfrm>
          <a:prstGeom prst="rect">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b="1" dirty="0" smtClean="0">
                <a:solidFill>
                  <a:prstClr val="black"/>
                </a:solidFill>
              </a:rPr>
              <a:t>Better than expected progress: </a:t>
            </a:r>
          </a:p>
          <a:p>
            <a:pPr algn="ctr"/>
            <a:r>
              <a:rPr lang="en-GB" dirty="0" smtClean="0">
                <a:solidFill>
                  <a:prstClr val="black"/>
                </a:solidFill>
              </a:rPr>
              <a:t>Will have modelled the nuclear symbol of an atom (atomic number and mass number)</a:t>
            </a:r>
          </a:p>
          <a:p>
            <a:pPr algn="ctr"/>
            <a:r>
              <a:rPr lang="en-GB" dirty="0" smtClean="0">
                <a:solidFill>
                  <a:prstClr val="black"/>
                </a:solidFill>
              </a:rPr>
              <a:t>Will have explained what the overall charge of an atom is and why. </a:t>
            </a:r>
            <a:endParaRPr lang="en-GB" b="1" dirty="0">
              <a:solidFill>
                <a:prstClr val="black"/>
              </a:solidFill>
            </a:endParaRPr>
          </a:p>
        </p:txBody>
      </p:sp>
      <p:sp>
        <p:nvSpPr>
          <p:cNvPr id="8" name="Rectangle 7"/>
          <p:cNvSpPr/>
          <p:nvPr/>
        </p:nvSpPr>
        <p:spPr>
          <a:xfrm>
            <a:off x="304800" y="4957465"/>
            <a:ext cx="2971800" cy="1676400"/>
          </a:xfrm>
          <a:prstGeom prst="rect">
            <a:avLst/>
          </a:prstGeom>
          <a:solidFill>
            <a:srgbClr val="7030A0"/>
          </a:solidFill>
          <a:effectLst>
            <a:glow rad="139700">
              <a:schemeClr val="accent4">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r>
              <a:rPr lang="en-GB" b="1" dirty="0">
                <a:solidFill>
                  <a:prstClr val="black"/>
                </a:solidFill>
              </a:rPr>
              <a:t>Outstanding progress: </a:t>
            </a:r>
            <a:endParaRPr lang="en-GB" b="1" dirty="0" smtClean="0">
              <a:solidFill>
                <a:prstClr val="black"/>
              </a:solidFill>
            </a:endParaRPr>
          </a:p>
          <a:p>
            <a:r>
              <a:rPr lang="en-GB" dirty="0" smtClean="0">
                <a:solidFill>
                  <a:prstClr val="black"/>
                </a:solidFill>
              </a:rPr>
              <a:t>Will </a:t>
            </a:r>
            <a:r>
              <a:rPr lang="en-GB" dirty="0">
                <a:solidFill>
                  <a:prstClr val="black"/>
                </a:solidFill>
              </a:rPr>
              <a:t>have  </a:t>
            </a:r>
            <a:r>
              <a:rPr lang="en-GB" dirty="0" smtClean="0">
                <a:solidFill>
                  <a:prstClr val="black"/>
                </a:solidFill>
              </a:rPr>
              <a:t>researched the ‘history of an atom’</a:t>
            </a:r>
          </a:p>
          <a:p>
            <a:pPr lvl="0"/>
            <a:r>
              <a:rPr lang="en-GB" dirty="0">
                <a:solidFill>
                  <a:prstClr val="black"/>
                </a:solidFill>
              </a:rPr>
              <a:t>Will have completed the questions on SENECA</a:t>
            </a:r>
          </a:p>
          <a:p>
            <a:endParaRPr lang="en-GB" dirty="0">
              <a:solidFill>
                <a:prstClr val="black"/>
              </a:solidFill>
            </a:endParaRPr>
          </a:p>
        </p:txBody>
      </p:sp>
      <p:sp>
        <p:nvSpPr>
          <p:cNvPr id="9" name="Right Arrow 8"/>
          <p:cNvSpPr/>
          <p:nvPr/>
        </p:nvSpPr>
        <p:spPr>
          <a:xfrm>
            <a:off x="3429000" y="3346595"/>
            <a:ext cx="1143000" cy="342900"/>
          </a:xfrm>
          <a:prstGeom prst="rightArrow">
            <a:avLst/>
          </a:prstGeom>
          <a:solidFill>
            <a:srgbClr val="00B0F0"/>
          </a:solidFill>
          <a:ln>
            <a:solidFill>
              <a:srgbClr val="92D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sp>
        <p:nvSpPr>
          <p:cNvPr id="10" name="Down Arrow 9"/>
          <p:cNvSpPr/>
          <p:nvPr/>
        </p:nvSpPr>
        <p:spPr>
          <a:xfrm rot="3338936">
            <a:off x="4165228" y="4208041"/>
            <a:ext cx="266700" cy="1370488"/>
          </a:xfrm>
          <a:prstGeom prst="downArrow">
            <a:avLst/>
          </a:prstGeom>
          <a:solidFill>
            <a:srgbClr val="7030A0"/>
          </a:solidFill>
          <a:ln>
            <a:solidFill>
              <a:srgbClr val="00B0F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solidFill>
                <a:prstClr val="white"/>
              </a:solidFill>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a:ext>
            </a:extLst>
          </a:blip>
          <a:srcRect/>
          <a:stretch>
            <a:fillRect/>
          </a:stretch>
        </p:blipFill>
        <p:spPr bwMode="auto">
          <a:xfrm>
            <a:off x="76200" y="121049"/>
            <a:ext cx="1885950" cy="18859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7" name="Picture 3"/>
          <p:cNvPicPr>
            <a:picLocks noChangeAspect="1" noChangeArrowheads="1"/>
          </p:cNvPicPr>
          <p:nvPr/>
        </p:nvPicPr>
        <p:blipFill>
          <a:blip r:embed="rId4" cstate="email">
            <a:extLst>
              <a:ext uri="{28A0092B-C50C-407E-A947-70E740481C1C}">
                <a14:useLocalDpi xmlns:a14="http://schemas.microsoft.com/office/drawing/2010/main"/>
              </a:ext>
            </a:extLst>
          </a:blip>
          <a:srcRect/>
          <a:stretch>
            <a:fillRect/>
          </a:stretch>
        </p:blipFill>
        <p:spPr bwMode="auto">
          <a:xfrm>
            <a:off x="7081103" y="4518498"/>
            <a:ext cx="1743075" cy="17430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1028" name="Picture 4"/>
          <p:cNvPicPr>
            <a:picLocks noChangeAspect="1" noChangeArrowheads="1"/>
          </p:cNvPicPr>
          <p:nvPr/>
        </p:nvPicPr>
        <p:blipFill>
          <a:blip r:embed="rId5" cstate="email">
            <a:extLst>
              <a:ext uri="{28A0092B-C50C-407E-A947-70E740481C1C}">
                <a14:useLocalDpi xmlns:a14="http://schemas.microsoft.com/office/drawing/2010/main"/>
              </a:ext>
            </a:extLst>
          </a:blip>
          <a:srcRect/>
          <a:stretch>
            <a:fillRect/>
          </a:stretch>
        </p:blipFill>
        <p:spPr bwMode="auto">
          <a:xfrm>
            <a:off x="7848600" y="86215"/>
            <a:ext cx="1200868" cy="11727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7" name="TextBox 6"/>
          <p:cNvSpPr txBox="1"/>
          <p:nvPr/>
        </p:nvSpPr>
        <p:spPr>
          <a:xfrm>
            <a:off x="4000500" y="5418147"/>
            <a:ext cx="2781300" cy="923330"/>
          </a:xfrm>
          <a:prstGeom prst="rect">
            <a:avLst/>
          </a:prstGeom>
          <a:noFill/>
          <a:ln>
            <a:solidFill>
              <a:schemeClr val="accent1"/>
            </a:solidFill>
          </a:ln>
          <a:effectLst>
            <a:glow rad="139700">
              <a:schemeClr val="accent4">
                <a:satMod val="175000"/>
                <a:alpha val="40000"/>
              </a:schemeClr>
            </a:glow>
          </a:effectLst>
        </p:spPr>
        <p:txBody>
          <a:bodyPr wrap="square" rtlCol="0">
            <a:spAutoFit/>
          </a:bodyPr>
          <a:lstStyle/>
          <a:p>
            <a:r>
              <a:rPr lang="en-GB" b="1" dirty="0" smtClean="0">
                <a:solidFill>
                  <a:srgbClr val="7030A0"/>
                </a:solidFill>
              </a:rPr>
              <a:t>CONNECT: WATCH THIS CLIP WHICH INTRODUCES ATOMS</a:t>
            </a:r>
            <a:endParaRPr lang="en-GB" b="1" dirty="0">
              <a:solidFill>
                <a:srgbClr val="7030A0"/>
              </a:solidFill>
            </a:endParaRPr>
          </a:p>
        </p:txBody>
      </p:sp>
      <p:pic>
        <p:nvPicPr>
          <p:cNvPr id="11" name="Picture 2" descr="See the source image"/>
          <p:cNvPicPr>
            <a:picLocks noChangeAspect="1" noChangeArrowheads="1" noCrop="1"/>
          </p:cNvPicPr>
          <p:nvPr/>
        </p:nvPicPr>
        <p:blipFill>
          <a:blip r:embed="rId6" cstate="email">
            <a:extLst>
              <a:ext uri="{28A0092B-C50C-407E-A947-70E740481C1C}">
                <a14:useLocalDpi xmlns:a14="http://schemas.microsoft.com/office/drawing/2010/main"/>
              </a:ext>
            </a:extLst>
          </a:blip>
          <a:srcRect/>
          <a:stretch>
            <a:fillRect/>
          </a:stretch>
        </p:blipFill>
        <p:spPr bwMode="auto">
          <a:xfrm>
            <a:off x="5486400" y="4247036"/>
            <a:ext cx="1143000" cy="1143000"/>
          </a:xfrm>
          <a:prstGeom prst="rect">
            <a:avLst/>
          </a:prstGeom>
          <a:noFill/>
          <a:extLst>
            <a:ext uri="{909E8E84-426E-40DD-AFC4-6F175D3DCCD1}">
              <a14:hiddenFill xmlns:a14="http://schemas.microsoft.com/office/drawing/2010/main">
                <a:solidFill>
                  <a:srgbClr val="FFFFFF"/>
                </a:solidFill>
              </a14:hiddenFill>
            </a:ext>
          </a:extLst>
        </p:spPr>
      </p:pic>
      <p:pic>
        <p:nvPicPr>
          <p:cNvPr id="3074" name="Picture 2" descr="https://qph.fs.quoracdn.net/main-qimg-6e819dc6bc4bcb960fab41a99f32d80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1625601" y="2964452"/>
            <a:ext cx="1650999" cy="1615227"/>
          </a:xfrm>
          <a:prstGeom prst="rect">
            <a:avLst/>
          </a:prstGeom>
          <a:noFill/>
          <a:extLst>
            <a:ext uri="{909E8E84-426E-40DD-AFC4-6F175D3DCCD1}">
              <a14:hiddenFill xmlns:a14="http://schemas.microsoft.com/office/drawing/2010/main">
                <a:solidFill>
                  <a:srgbClr val="FFFFFF"/>
                </a:solidFill>
              </a14:hiddenFill>
            </a:ext>
          </a:extLst>
        </p:spPr>
      </p:pic>
      <p:pic>
        <p:nvPicPr>
          <p:cNvPr id="16" name="Picture 2" descr="https://qph.fs.quoracdn.net/main-qimg-6e819dc6bc4bcb960fab41a99f32d804"/>
          <p:cNvPicPr>
            <a:picLocks noChangeAspect="1" noChangeArrowheads="1"/>
          </p:cNvPicPr>
          <p:nvPr/>
        </p:nvPicPr>
        <p:blipFill>
          <a:blip r:embed="rId7" cstate="email">
            <a:extLst>
              <a:ext uri="{28A0092B-C50C-407E-A947-70E740481C1C}">
                <a14:useLocalDpi xmlns:a14="http://schemas.microsoft.com/office/drawing/2010/main"/>
              </a:ext>
            </a:extLst>
          </a:blip>
          <a:srcRect/>
          <a:stretch>
            <a:fillRect/>
          </a:stretch>
        </p:blipFill>
        <p:spPr bwMode="auto">
          <a:xfrm>
            <a:off x="6781800" y="2903271"/>
            <a:ext cx="1650999" cy="161522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309713925"/>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p:properties xmlns:p="http://schemas.microsoft.com/office/2006/metadata/properties" xmlns:xsi="http://www.w3.org/2001/XMLSchema-instance" xmlns:pc="http://schemas.microsoft.com/office/infopath/2007/PartnerControls">
  <documentManagement/>
</p:properties>
</file>

<file path=customXml/item3.xml><?xml version="1.0" encoding="utf-8"?>
<ct:contentTypeSchema xmlns:ct="http://schemas.microsoft.com/office/2006/metadata/contentType" xmlns:ma="http://schemas.microsoft.com/office/2006/metadata/properties/metaAttributes" ct:_="" ma:_="" ma:contentTypeName="Document" ma:contentTypeID="0x010100495BF6636489E14B854DC1A8CC6A937D" ma:contentTypeVersion="9" ma:contentTypeDescription="Create a new document." ma:contentTypeScope="" ma:versionID="98ba170c3d497b98ae8b8adcef3d0374">
  <xsd:schema xmlns:xsd="http://www.w3.org/2001/XMLSchema" xmlns:xs="http://www.w3.org/2001/XMLSchema" xmlns:p="http://schemas.microsoft.com/office/2006/metadata/properties" xmlns:ns2="78127d38-331c-4e9a-b8af-237cd6d0144f" targetNamespace="http://schemas.microsoft.com/office/2006/metadata/properties" ma:root="true" ma:fieldsID="f6d09084a5e86fd23f87876d8b1badda" ns2:_="">
    <xsd:import namespace="78127d38-331c-4e9a-b8af-237cd6d0144f"/>
    <xsd:element name="properties">
      <xsd:complexType>
        <xsd:sequence>
          <xsd:element name="documentManagement">
            <xsd:complexType>
              <xsd:all>
                <xsd:element ref="ns2:MediaServiceMetadata" minOccurs="0"/>
                <xsd:element ref="ns2:MediaServiceFastMetadata" minOccurs="0"/>
                <xsd:element ref="ns2:MediaServiceAutoKeyPoints" minOccurs="0"/>
                <xsd:element ref="ns2:MediaServiceKeyPoints" minOccurs="0"/>
                <xsd:element ref="ns2:MediaServiceAutoTags" minOccurs="0"/>
                <xsd:element ref="ns2:MediaServiceOCR" minOccurs="0"/>
                <xsd:element ref="ns2:MediaServiceGenerationTime" minOccurs="0"/>
                <xsd:element ref="ns2:MediaServiceEventHashCode" minOccurs="0"/>
                <xsd:element ref="ns2:MediaServiceDateTake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78127d38-331c-4e9a-b8af-237cd6d0144f"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AutoKeyPoints" ma:index="10" nillable="true" ma:displayName="MediaServiceAutoKeyPoints" ma:hidden="true" ma:internalName="MediaServiceAutoKeyPoints" ma:readOnly="true">
      <xsd:simpleType>
        <xsd:restriction base="dms:Note"/>
      </xsd:simpleType>
    </xsd:element>
    <xsd:element name="MediaServiceKeyPoints" ma:index="11" nillable="true" ma:displayName="KeyPoints" ma:internalName="MediaServiceKeyPoints" ma:readOnly="true">
      <xsd:simpleType>
        <xsd:restriction base="dms:Note">
          <xsd:maxLength value="255"/>
        </xsd:restriction>
      </xsd:simpleType>
    </xsd:element>
    <xsd:element name="MediaServiceAutoTags" ma:index="12" nillable="true" ma:displayName="Tags" ma:internalName="MediaServiceAutoTags" ma:readOnly="true">
      <xsd:simpleType>
        <xsd:restriction base="dms:Text"/>
      </xsd:simpleType>
    </xsd:element>
    <xsd:element name="MediaServiceOCR" ma:index="13" nillable="true" ma:displayName="Extracted Text" ma:internalName="MediaServiceOCR" ma:readOnly="true">
      <xsd:simpleType>
        <xsd:restriction base="dms:Note">
          <xsd:maxLength value="255"/>
        </xsd:restriction>
      </xsd:simpleType>
    </xsd:element>
    <xsd:element name="MediaServiceGenerationTime" ma:index="14" nillable="true" ma:displayName="MediaServiceGenerationTime" ma:hidden="true" ma:internalName="MediaServiceGenerationTime" ma:readOnly="true">
      <xsd:simpleType>
        <xsd:restriction base="dms:Text"/>
      </xsd:simpleType>
    </xsd:element>
    <xsd:element name="MediaServiceEventHashCode" ma:index="15" nillable="true" ma:displayName="MediaServiceEventHashCode" ma:hidden="true" ma:internalName="MediaServiceEventHashCode" ma:readOnly="true">
      <xsd:simpleType>
        <xsd:restriction base="dms:Text"/>
      </xsd:simpleType>
    </xsd:element>
    <xsd:element name="MediaServiceDateTaken" ma:index="16" nillable="true" ma:displayName="MediaServiceDateTaken" ma:hidden="true" ma:internalName="MediaServiceDateTake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Props1.xml><?xml version="1.0" encoding="utf-8"?>
<ds:datastoreItem xmlns:ds="http://schemas.openxmlformats.org/officeDocument/2006/customXml" ds:itemID="{E4E78DBA-B848-49B7-B3CC-586519991917}">
  <ds:schemaRefs>
    <ds:schemaRef ds:uri="http://schemas.microsoft.com/sharepoint/v3/contenttype/forms"/>
  </ds:schemaRefs>
</ds:datastoreItem>
</file>

<file path=customXml/itemProps2.xml><?xml version="1.0" encoding="utf-8"?>
<ds:datastoreItem xmlns:ds="http://schemas.openxmlformats.org/officeDocument/2006/customXml" ds:itemID="{58CB0F3B-E3E3-4792-8A53-83002BC736A5}">
  <ds:schemaRefs>
    <ds:schemaRef ds:uri="http://purl.org/dc/terms/"/>
    <ds:schemaRef ds:uri="78127d38-331c-4e9a-b8af-237cd6d0144f"/>
    <ds:schemaRef ds:uri="http://purl.org/dc/dcmitype/"/>
    <ds:schemaRef ds:uri="http://schemas.microsoft.com/office/infopath/2007/PartnerControls"/>
    <ds:schemaRef ds:uri="http://purl.org/dc/elements/1.1/"/>
    <ds:schemaRef ds:uri="http://schemas.microsoft.com/office/2006/metadata/properties"/>
    <ds:schemaRef ds:uri="http://schemas.microsoft.com/office/2006/documentManagement/types"/>
    <ds:schemaRef ds:uri="http://schemas.openxmlformats.org/package/2006/metadata/core-properties"/>
    <ds:schemaRef ds:uri="http://www.w3.org/XML/1998/namespace"/>
  </ds:schemaRefs>
</ds:datastoreItem>
</file>

<file path=customXml/itemProps3.xml><?xml version="1.0" encoding="utf-8"?>
<ds:datastoreItem xmlns:ds="http://schemas.openxmlformats.org/officeDocument/2006/customXml" ds:itemID="{62E481A9-A3D6-4626-8B7A-904459D4EABA}">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78127d38-331c-4e9a-b8af-237cd6d0144f"/>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docProps/app.xml><?xml version="1.0" encoding="utf-8"?>
<Properties xmlns="http://schemas.openxmlformats.org/officeDocument/2006/extended-properties" xmlns:vt="http://schemas.openxmlformats.org/officeDocument/2006/docPropsVTypes">
  <TotalTime>726</TotalTime>
  <Words>1226</Words>
  <Application>Microsoft Office PowerPoint</Application>
  <PresentationFormat>On-screen Show (4:3)</PresentationFormat>
  <Paragraphs>117</Paragraphs>
  <Slides>13</Slides>
  <Notes>0</Notes>
  <HiddenSlides>0</HiddenSlides>
  <MMClips>0</MMClips>
  <ScaleCrop>false</ScaleCrop>
  <HeadingPairs>
    <vt:vector size="6" baseType="variant">
      <vt:variant>
        <vt:lpstr>Fonts Used</vt:lpstr>
      </vt:variant>
      <vt:variant>
        <vt:i4>5</vt:i4>
      </vt:variant>
      <vt:variant>
        <vt:lpstr>Theme</vt:lpstr>
      </vt:variant>
      <vt:variant>
        <vt:i4>5</vt:i4>
      </vt:variant>
      <vt:variant>
        <vt:lpstr>Slide Titles</vt:lpstr>
      </vt:variant>
      <vt:variant>
        <vt:i4>13</vt:i4>
      </vt:variant>
    </vt:vector>
  </HeadingPairs>
  <TitlesOfParts>
    <vt:vector size="23" baseType="lpstr">
      <vt:lpstr>Arial</vt:lpstr>
      <vt:lpstr>Arial Black</vt:lpstr>
      <vt:lpstr>Calibri</vt:lpstr>
      <vt:lpstr>Comic Sans MS</vt:lpstr>
      <vt:lpstr>Wingdings</vt:lpstr>
      <vt:lpstr>Office Theme</vt:lpstr>
      <vt:lpstr>1_Office Theme</vt:lpstr>
      <vt:lpstr>2_Office Theme</vt:lpstr>
      <vt:lpstr>3_Office Theme</vt:lpstr>
      <vt:lpstr>4_Office Theme</vt:lpstr>
      <vt:lpstr>Atoms</vt:lpstr>
      <vt:lpstr>Week 1: Task 1</vt:lpstr>
      <vt:lpstr>ATOMS…KEY FACTS!</vt:lpstr>
      <vt:lpstr>The structure of the atom</vt:lpstr>
      <vt:lpstr>Key facts about atoms</vt:lpstr>
      <vt:lpstr>Some key words and definitions</vt:lpstr>
      <vt:lpstr>Calculate the numbers!  </vt:lpstr>
      <vt:lpstr>PowerPoint Presentation</vt:lpstr>
      <vt:lpstr>Atoms</vt:lpstr>
      <vt:lpstr>WEEK 1: TASK 4</vt:lpstr>
      <vt:lpstr>LO: To compare how models of atoms have changed over time.</vt:lpstr>
      <vt:lpstr>LO: To compare how models of atoms have changed over time.</vt:lpstr>
      <vt:lpstr>WEEK 1: Task LO: To compare how models of atoms have changed over time.</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LocalUser</dc:creator>
  <cp:lastModifiedBy>Sharrock, Jodie</cp:lastModifiedBy>
  <cp:revision>23</cp:revision>
  <cp:lastPrinted>2016-09-05T08:18:19Z</cp:lastPrinted>
  <dcterms:created xsi:type="dcterms:W3CDTF">2006-08-16T00:00:00Z</dcterms:created>
  <dcterms:modified xsi:type="dcterms:W3CDTF">2020-06-29T09:51:31Z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0x010100495BF6636489E14B854DC1A8CC6A937D</vt:lpwstr>
  </property>
</Properties>
</file>