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0" r:id="rId6"/>
    <p:sldId id="256" r:id="rId7"/>
    <p:sldId id="257" r:id="rId8"/>
    <p:sldId id="263" r:id="rId9"/>
    <p:sldId id="258" r:id="rId10"/>
    <p:sldId id="259" r:id="rId11"/>
    <p:sldId id="264" r:id="rId12"/>
    <p:sldId id="265" r:id="rId13"/>
    <p:sldId id="266" r:id="rId14"/>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FC91C1-7EA7-4656-909D-63CF0A0EE7A7}"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184549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FC91C1-7EA7-4656-909D-63CF0A0EE7A7}"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306710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FC91C1-7EA7-4656-909D-63CF0A0EE7A7}"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136274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FC91C1-7EA7-4656-909D-63CF0A0EE7A7}"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58597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C91C1-7EA7-4656-909D-63CF0A0EE7A7}"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142455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FC91C1-7EA7-4656-909D-63CF0A0EE7A7}"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220622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FC91C1-7EA7-4656-909D-63CF0A0EE7A7}"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266872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FC91C1-7EA7-4656-909D-63CF0A0EE7A7}"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86371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C91C1-7EA7-4656-909D-63CF0A0EE7A7}"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154887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C91C1-7EA7-4656-909D-63CF0A0EE7A7}"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329197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C91C1-7EA7-4656-909D-63CF0A0EE7A7}"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570D-0258-4E3F-962C-F6EF29768719}" type="slidenum">
              <a:rPr lang="en-GB" smtClean="0"/>
              <a:t>‹#›</a:t>
            </a:fld>
            <a:endParaRPr lang="en-GB"/>
          </a:p>
        </p:txBody>
      </p:sp>
    </p:spTree>
    <p:extLst>
      <p:ext uri="{BB962C8B-B14F-4D97-AF65-F5344CB8AC3E}">
        <p14:creationId xmlns:p14="http://schemas.microsoft.com/office/powerpoint/2010/main" val="121242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D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C91C1-7EA7-4656-909D-63CF0A0EE7A7}" type="datetimeFigureOut">
              <a:rPr lang="en-GB" smtClean="0"/>
              <a:t>29/06/2020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A570D-0258-4E3F-962C-F6EF29768719}" type="slidenum">
              <a:rPr lang="en-GB" smtClean="0"/>
              <a:t>‹#›</a:t>
            </a:fld>
            <a:endParaRPr lang="en-GB"/>
          </a:p>
        </p:txBody>
      </p:sp>
    </p:spTree>
    <p:extLst>
      <p:ext uri="{BB962C8B-B14F-4D97-AF65-F5344CB8AC3E}">
        <p14:creationId xmlns:p14="http://schemas.microsoft.com/office/powerpoint/2010/main" val="377501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bbc.co.uk/bitesize/guides/zx86y4j/revision/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6632"/>
            <a:ext cx="7342584" cy="1298575"/>
          </a:xfrm>
        </p:spPr>
        <p:txBody>
          <a:bodyPr>
            <a:normAutofit fontScale="90000"/>
          </a:bodyPr>
          <a:lstStyle/>
          <a:p>
            <a:r>
              <a:rPr lang="en-GB" b="1" dirty="0" smtClean="0"/>
              <a:t>LO: To compare different types of nuclear reactions</a:t>
            </a:r>
            <a:endParaRPr lang="en-GB" b="1" dirty="0"/>
          </a:p>
        </p:txBody>
      </p:sp>
      <p:sp>
        <p:nvSpPr>
          <p:cNvPr id="4" name="TextBox 3"/>
          <p:cNvSpPr txBox="1"/>
          <p:nvPr/>
        </p:nvSpPr>
        <p:spPr>
          <a:xfrm>
            <a:off x="251520" y="1844824"/>
            <a:ext cx="3024336" cy="2339102"/>
          </a:xfrm>
          <a:prstGeom prst="rect">
            <a:avLst/>
          </a:prstGeom>
          <a:solidFill>
            <a:srgbClr val="92D050"/>
          </a:solidFill>
          <a:ln>
            <a:solidFill>
              <a:srgbClr val="92D050"/>
            </a:solidFill>
          </a:ln>
        </p:spPr>
        <p:txBody>
          <a:bodyPr wrap="square" rtlCol="0">
            <a:spAutoFit/>
          </a:bodyPr>
          <a:lstStyle/>
          <a:p>
            <a:r>
              <a:rPr lang="en-GB" sz="2000" b="1" dirty="0" smtClean="0"/>
              <a:t>Expected Progress</a:t>
            </a:r>
          </a:p>
          <a:p>
            <a:pPr marL="342900" indent="-342900">
              <a:buAutoNum type="arabicParenR"/>
            </a:pPr>
            <a:r>
              <a:rPr lang="en-GB" dirty="0" smtClean="0"/>
              <a:t>Will have drawn diagrams to show nuclear fission and nuclear fusion reactions.</a:t>
            </a:r>
          </a:p>
          <a:p>
            <a:pPr marL="342900" indent="-342900">
              <a:buAutoNum type="arabicParenR"/>
            </a:pPr>
            <a:r>
              <a:rPr lang="en-GB" dirty="0" smtClean="0"/>
              <a:t>Will have compared where each reaction takes place.</a:t>
            </a:r>
            <a:endParaRPr lang="en-GB" dirty="0"/>
          </a:p>
          <a:p>
            <a:r>
              <a:rPr lang="en-GB" b="1" dirty="0" smtClean="0"/>
              <a:t>(PASS)</a:t>
            </a:r>
            <a:endParaRPr lang="en-GB" b="1" dirty="0"/>
          </a:p>
        </p:txBody>
      </p:sp>
      <p:sp>
        <p:nvSpPr>
          <p:cNvPr id="5" name="TextBox 4"/>
          <p:cNvSpPr txBox="1"/>
          <p:nvPr/>
        </p:nvSpPr>
        <p:spPr>
          <a:xfrm>
            <a:off x="4936263" y="2026002"/>
            <a:ext cx="3888432" cy="2339102"/>
          </a:xfrm>
          <a:prstGeom prst="rect">
            <a:avLst/>
          </a:prstGeom>
          <a:solidFill>
            <a:srgbClr val="00B0F0"/>
          </a:solidFill>
          <a:ln>
            <a:solidFill>
              <a:srgbClr val="00B0F0"/>
            </a:solidFill>
          </a:ln>
        </p:spPr>
        <p:txBody>
          <a:bodyPr wrap="square" rtlCol="0">
            <a:spAutoFit/>
          </a:bodyPr>
          <a:lstStyle/>
          <a:p>
            <a:r>
              <a:rPr lang="en-GB" sz="2000" b="1" dirty="0" smtClean="0"/>
              <a:t>Better than Expected Progress</a:t>
            </a:r>
          </a:p>
          <a:p>
            <a:pPr marL="342900" indent="-342900">
              <a:buAutoNum type="arabicParenR"/>
            </a:pPr>
            <a:r>
              <a:rPr lang="en-GB" dirty="0" smtClean="0"/>
              <a:t>Will have explained why fission reactions are dangerous and how they are controlled on power stations.</a:t>
            </a:r>
          </a:p>
          <a:p>
            <a:r>
              <a:rPr lang="en-GB" dirty="0" smtClean="0"/>
              <a:t>2) Will have explained why fusion reactions are less difficult to control.</a:t>
            </a:r>
          </a:p>
          <a:p>
            <a:r>
              <a:rPr lang="en-GB" b="1" dirty="0" smtClean="0"/>
              <a:t>(MERIT)</a:t>
            </a:r>
            <a:endParaRPr lang="en-GB" b="1" dirty="0"/>
          </a:p>
        </p:txBody>
      </p:sp>
      <p:sp>
        <p:nvSpPr>
          <p:cNvPr id="6" name="TextBox 5"/>
          <p:cNvSpPr txBox="1"/>
          <p:nvPr/>
        </p:nvSpPr>
        <p:spPr>
          <a:xfrm>
            <a:off x="395536" y="908720"/>
            <a:ext cx="1368152" cy="400110"/>
          </a:xfrm>
          <a:prstGeom prst="rect">
            <a:avLst/>
          </a:prstGeom>
          <a:noFill/>
        </p:spPr>
        <p:txBody>
          <a:bodyPr wrap="square" rtlCol="0">
            <a:spAutoFit/>
          </a:bodyPr>
          <a:lstStyle/>
          <a:p>
            <a:r>
              <a:rPr lang="en-GB" sz="2000" b="1" dirty="0" smtClean="0">
                <a:solidFill>
                  <a:srgbClr val="FF0000"/>
                </a:solidFill>
              </a:rPr>
              <a:t>WEEK 3</a:t>
            </a:r>
            <a:endParaRPr lang="en-GB" sz="2000" b="1" dirty="0">
              <a:solidFill>
                <a:srgbClr val="FF0000"/>
              </a:solidFill>
            </a:endParaRPr>
          </a:p>
        </p:txBody>
      </p:sp>
      <p:sp>
        <p:nvSpPr>
          <p:cNvPr id="7" name="Down Arrow 6"/>
          <p:cNvSpPr/>
          <p:nvPr/>
        </p:nvSpPr>
        <p:spPr>
          <a:xfrm rot="16200000">
            <a:off x="3796863" y="2476333"/>
            <a:ext cx="648072" cy="1334250"/>
          </a:xfrm>
          <a:prstGeom prst="downArrow">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5594469"/>
            <a:ext cx="4572000" cy="1200329"/>
          </a:xfrm>
          <a:prstGeom prst="rect">
            <a:avLst/>
          </a:prstGeom>
        </p:spPr>
        <p:txBody>
          <a:bodyPr>
            <a:spAutoFit/>
          </a:bodyPr>
          <a:lstStyle/>
          <a:p>
            <a:endParaRPr lang="en-GB" dirty="0" smtClean="0">
              <a:hlinkClick r:id="rId2"/>
            </a:endParaRPr>
          </a:p>
          <a:p>
            <a:r>
              <a:rPr lang="en-GB" dirty="0" smtClean="0">
                <a:hlinkClick r:id="rId2"/>
              </a:rPr>
              <a:t>https</a:t>
            </a:r>
            <a:r>
              <a:rPr lang="en-GB" dirty="0">
                <a:hlinkClick r:id="rId2"/>
              </a:rPr>
              <a:t>://</a:t>
            </a:r>
            <a:r>
              <a:rPr lang="en-GB" dirty="0" smtClean="0">
                <a:hlinkClick r:id="rId2"/>
              </a:rPr>
              <a:t>www.bbc.co.uk/bitesize/guides/zx86y4j/revision/1</a:t>
            </a:r>
            <a:endParaRPr lang="en-GB" dirty="0" smtClean="0"/>
          </a:p>
          <a:p>
            <a:endParaRPr lang="en-GB" dirty="0"/>
          </a:p>
        </p:txBody>
      </p:sp>
      <p:sp>
        <p:nvSpPr>
          <p:cNvPr id="9" name="TextBox 8"/>
          <p:cNvSpPr txBox="1"/>
          <p:nvPr/>
        </p:nvSpPr>
        <p:spPr>
          <a:xfrm>
            <a:off x="371631" y="4581128"/>
            <a:ext cx="3814322" cy="1200329"/>
          </a:xfrm>
          <a:prstGeom prst="rect">
            <a:avLst/>
          </a:prstGeom>
          <a:noFill/>
        </p:spPr>
        <p:txBody>
          <a:bodyPr wrap="square" rtlCol="0">
            <a:spAutoFit/>
          </a:bodyPr>
          <a:lstStyle/>
          <a:p>
            <a:r>
              <a:rPr lang="en-GB" b="1" dirty="0" smtClean="0">
                <a:solidFill>
                  <a:srgbClr val="7030A0"/>
                </a:solidFill>
              </a:rPr>
              <a:t>CONNECT:</a:t>
            </a:r>
          </a:p>
          <a:p>
            <a:r>
              <a:rPr lang="en-GB" b="1" dirty="0" smtClean="0">
                <a:solidFill>
                  <a:srgbClr val="7030A0"/>
                </a:solidFill>
              </a:rPr>
              <a:t>Watch this clip below to learn about the processes of nuclear fission and fusion</a:t>
            </a:r>
            <a:endParaRPr lang="en-GB" b="1" dirty="0">
              <a:solidFill>
                <a:srgbClr val="7030A0"/>
              </a:solidFill>
            </a:endParaRPr>
          </a:p>
        </p:txBody>
      </p:sp>
      <p:pic>
        <p:nvPicPr>
          <p:cNvPr id="1026" name="Picture 2" descr="See the source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20135" y="450241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6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GB" sz="2800" dirty="0" smtClean="0"/>
              <a:t>TASK 4: Explain How why nuclear fusion reactions are more controllable ?</a:t>
            </a:r>
            <a:endParaRPr lang="en-GB" sz="2800" dirty="0"/>
          </a:p>
        </p:txBody>
      </p:sp>
      <p:sp>
        <p:nvSpPr>
          <p:cNvPr id="3" name="Content Placeholder 2"/>
          <p:cNvSpPr>
            <a:spLocks noGrp="1"/>
          </p:cNvSpPr>
          <p:nvPr>
            <p:ph idx="1"/>
          </p:nvPr>
        </p:nvSpPr>
        <p:spPr/>
        <p:txBody>
          <a:bodyPr>
            <a:normAutofit fontScale="85000" lnSpcReduction="10000"/>
          </a:bodyPr>
          <a:lstStyle/>
          <a:p>
            <a:r>
              <a:rPr lang="en-GB" dirty="0" smtClean="0"/>
              <a:t>Fusion reactions need an extremely high temperature and a large electrical current in order for the nuclei of atoms to fuse together.</a:t>
            </a:r>
          </a:p>
          <a:p>
            <a:r>
              <a:rPr lang="en-GB" dirty="0" smtClean="0"/>
              <a:t>A magnetic field is also needed to stop the nuclei touching the sides of the reactor and stopping the reaction.</a:t>
            </a:r>
          </a:p>
          <a:p>
            <a:r>
              <a:rPr lang="en-GB" dirty="0" smtClean="0"/>
              <a:t>Because they need such a high temperature and a large electrical current they are more controllable than fission reactions because the reaction can easily be stopped by reducing the temperature, taking away the current or taking away the magnetic field.</a:t>
            </a:r>
          </a:p>
          <a:p>
            <a:endParaRPr lang="en-GB" dirty="0" smtClean="0"/>
          </a:p>
        </p:txBody>
      </p:sp>
    </p:spTree>
    <p:extLst>
      <p:ext uri="{BB962C8B-B14F-4D97-AF65-F5344CB8AC3E}">
        <p14:creationId xmlns:p14="http://schemas.microsoft.com/office/powerpoint/2010/main" val="202507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bc.co.uk/staticarchive/b0df4d70e21905aa3d9af7af8ce9f9b64c400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7736"/>
            <a:ext cx="4650303" cy="50080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national 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384"/>
            <a:ext cx="4264546" cy="2585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bbc.co.uk/staticarchive/449eebc0398b330e0b9d9ca0cf88edeb8fcd2ba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356992"/>
            <a:ext cx="3007393" cy="3195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16632"/>
            <a:ext cx="3744416" cy="1754326"/>
          </a:xfrm>
          <a:prstGeom prst="rect">
            <a:avLst/>
          </a:prstGeom>
          <a:solidFill>
            <a:srgbClr val="FFFF00"/>
          </a:solidFill>
          <a:ln>
            <a:solidFill>
              <a:schemeClr val="accent1"/>
            </a:solidFill>
          </a:ln>
        </p:spPr>
        <p:txBody>
          <a:bodyPr wrap="square" rtlCol="0">
            <a:spAutoFit/>
          </a:bodyPr>
          <a:lstStyle/>
          <a:p>
            <a:r>
              <a:rPr lang="en-GB" b="1" dirty="0" smtClean="0"/>
              <a:t>TASK 1:</a:t>
            </a:r>
            <a:r>
              <a:rPr lang="en-GB" dirty="0" smtClean="0"/>
              <a:t> Put the title ‘nuclear fission’ and use the next 2 slides to explain….</a:t>
            </a:r>
          </a:p>
          <a:p>
            <a:pPr marL="285750" indent="-285750">
              <a:buFont typeface="Wingdings" panose="05000000000000000000" pitchFamily="2" charset="2"/>
              <a:buChar char="Ø"/>
            </a:pPr>
            <a:r>
              <a:rPr lang="en-GB" dirty="0" smtClean="0"/>
              <a:t>What nuclear fission is</a:t>
            </a:r>
          </a:p>
          <a:p>
            <a:pPr marL="285750" indent="-285750">
              <a:buFont typeface="Wingdings" panose="05000000000000000000" pitchFamily="2" charset="2"/>
              <a:buChar char="Ø"/>
            </a:pPr>
            <a:r>
              <a:rPr lang="en-GB" dirty="0" smtClean="0"/>
              <a:t>Where the process takes place</a:t>
            </a:r>
          </a:p>
          <a:p>
            <a:pPr marL="285750" indent="-285750">
              <a:buFont typeface="Wingdings" panose="05000000000000000000" pitchFamily="2" charset="2"/>
              <a:buChar char="Ø"/>
            </a:pPr>
            <a:r>
              <a:rPr lang="en-GB" dirty="0" smtClean="0"/>
              <a:t>What happens in the process (Use a diagram)</a:t>
            </a:r>
            <a:endParaRPr lang="en-GB" dirty="0"/>
          </a:p>
        </p:txBody>
      </p:sp>
    </p:spTree>
    <p:extLst>
      <p:ext uri="{BB962C8B-B14F-4D97-AF65-F5344CB8AC3E}">
        <p14:creationId xmlns:p14="http://schemas.microsoft.com/office/powerpoint/2010/main" val="327620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679"/>
            <a:ext cx="7270576" cy="866527"/>
          </a:xfrm>
        </p:spPr>
        <p:txBody>
          <a:bodyPr/>
          <a:lstStyle/>
          <a:p>
            <a:r>
              <a:rPr lang="en-GB" dirty="0" smtClean="0"/>
              <a:t>Nuclear Fission</a:t>
            </a:r>
            <a:endParaRPr lang="en-GB" dirty="0"/>
          </a:p>
        </p:txBody>
      </p:sp>
      <p:sp>
        <p:nvSpPr>
          <p:cNvPr id="7" name="TextBox 6"/>
          <p:cNvSpPr txBox="1"/>
          <p:nvPr/>
        </p:nvSpPr>
        <p:spPr>
          <a:xfrm>
            <a:off x="323528" y="980728"/>
            <a:ext cx="8352928" cy="55707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Nuclear fission is the process of splitting the nucleus of an atom.</a:t>
            </a:r>
          </a:p>
          <a:p>
            <a:pPr marL="285750" indent="-285750">
              <a:buFont typeface="Arial" panose="020B0604020202020204" pitchFamily="34" charset="0"/>
              <a:buChar char="•"/>
            </a:pPr>
            <a:r>
              <a:rPr lang="en-GB" sz="2400" dirty="0" smtClean="0"/>
              <a:t>It happens inside nuclear reactors in nuclear power stations.</a:t>
            </a:r>
          </a:p>
          <a:p>
            <a:pPr algn="ctr"/>
            <a:endParaRPr lang="en-GB" dirty="0" smtClean="0">
              <a:solidFill>
                <a:srgbClr val="FFFFFF"/>
              </a:solidFill>
              <a:effectLst/>
              <a:latin typeface="Arial"/>
            </a:endParaRPr>
          </a:p>
          <a:p>
            <a:r>
              <a:rPr lang="en-GB" dirty="0">
                <a:solidFill>
                  <a:srgbClr val="FFFFFF"/>
                </a:solidFill>
                <a:latin typeface="Arial"/>
              </a:rPr>
              <a:t> </a:t>
            </a:r>
            <a:r>
              <a:rPr lang="en-GB" dirty="0" smtClean="0">
                <a:solidFill>
                  <a:srgbClr val="FFFFFF"/>
                </a:solidFill>
                <a:latin typeface="Arial"/>
              </a:rPr>
              <a:t>                  </a:t>
            </a:r>
            <a:r>
              <a:rPr lang="en-GB" sz="2400" b="1" dirty="0" smtClean="0"/>
              <a:t>What happens inside a nuclear reactor?</a:t>
            </a:r>
          </a:p>
          <a:p>
            <a:pPr algn="ctr"/>
            <a:endParaRPr lang="en-GB" dirty="0" smtClean="0"/>
          </a:p>
          <a:p>
            <a:pPr marL="457200" indent="-457200">
              <a:buAutoNum type="arabicParenR"/>
            </a:pPr>
            <a:r>
              <a:rPr lang="en-GB" sz="2000" dirty="0" smtClean="0"/>
              <a:t>A neutron hits either an uranium-235 or plutonium-239 nucleus.</a:t>
            </a:r>
          </a:p>
          <a:p>
            <a:pPr marL="457200" indent="-457200">
              <a:buAutoNum type="arabicParenR"/>
            </a:pPr>
            <a:endParaRPr lang="en-GB" sz="2400" dirty="0" smtClean="0"/>
          </a:p>
          <a:p>
            <a:r>
              <a:rPr lang="en-GB" sz="2000" dirty="0" smtClean="0"/>
              <a:t>2)  The nucleus splits into two smaller nuclei, which are radioactive</a:t>
            </a:r>
          </a:p>
          <a:p>
            <a:pPr marL="457200" indent="-457200">
              <a:buAutoNum type="arabicParenR"/>
            </a:pPr>
            <a:endParaRPr lang="en-GB" sz="2000" dirty="0" smtClean="0"/>
          </a:p>
          <a:p>
            <a:r>
              <a:rPr lang="en-GB" sz="2000" dirty="0" smtClean="0"/>
              <a:t>3)  Two or three more neutrons and energy are released.</a:t>
            </a:r>
          </a:p>
          <a:p>
            <a:endParaRPr lang="en-GB" sz="2000" dirty="0" smtClean="0"/>
          </a:p>
          <a:p>
            <a:r>
              <a:rPr lang="en-GB" sz="2000" dirty="0" smtClean="0"/>
              <a:t>4)  The additional neutrons released hit other uranium or plutonium nuclei and cause them to split. </a:t>
            </a:r>
          </a:p>
          <a:p>
            <a:endParaRPr lang="en-GB" sz="2000" dirty="0" smtClean="0"/>
          </a:p>
          <a:p>
            <a:r>
              <a:rPr lang="en-GB" sz="2000" dirty="0" smtClean="0"/>
              <a:t>5)  Even more neutrons are then released, which in turn can split more nuclei. This is called a chain reaction. </a:t>
            </a:r>
            <a:endParaRPr lang="en-GB" sz="2000" dirty="0"/>
          </a:p>
        </p:txBody>
      </p:sp>
    </p:spTree>
    <p:extLst>
      <p:ext uri="{BB962C8B-B14F-4D97-AF65-F5344CB8AC3E}">
        <p14:creationId xmlns:p14="http://schemas.microsoft.com/office/powerpoint/2010/main" val="368237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634082"/>
          </a:xfrm>
        </p:spPr>
        <p:txBody>
          <a:bodyPr>
            <a:normAutofit fontScale="90000"/>
          </a:bodyPr>
          <a:lstStyle/>
          <a:p>
            <a:r>
              <a:rPr lang="en-GB" dirty="0" smtClean="0"/>
              <a:t>Nuclear Fission</a:t>
            </a:r>
            <a:endParaRPr lang="en-GB" dirty="0"/>
          </a:p>
        </p:txBody>
      </p:sp>
      <p:pic>
        <p:nvPicPr>
          <p:cNvPr id="2052" name="Picture 4" descr="http://www.bbc.co.uk/staticarchive/449eebc0398b330e0b9d9ca0cf88edeb8fcd2ba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5040560" cy="53555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Nuclear Fission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5321"/>
            <a:ext cx="2944552" cy="181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7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nuclear fission models"/>
          <p:cNvSpPr>
            <a:spLocks noChangeAspect="1" noChangeArrowheads="1"/>
          </p:cNvSpPr>
          <p:nvPr/>
        </p:nvSpPr>
        <p:spPr bwMode="auto">
          <a:xfrm>
            <a:off x="63500" y="-136525"/>
            <a:ext cx="24479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 y="843"/>
            <a:ext cx="5472608" cy="3297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1714"/>
          <a:stretch/>
        </p:blipFill>
        <p:spPr bwMode="auto">
          <a:xfrm>
            <a:off x="4288442" y="3398395"/>
            <a:ext cx="4855558" cy="33437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15010"/>
          <a:stretch/>
        </p:blipFill>
        <p:spPr bwMode="auto">
          <a:xfrm>
            <a:off x="107504" y="4149080"/>
            <a:ext cx="4004444" cy="206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uclear fission mod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32656"/>
            <a:ext cx="2911972"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3573016"/>
            <a:ext cx="3644404" cy="369332"/>
          </a:xfrm>
          <a:prstGeom prst="rect">
            <a:avLst/>
          </a:prstGeom>
          <a:solidFill>
            <a:srgbClr val="FFFF00"/>
          </a:solidFill>
        </p:spPr>
        <p:txBody>
          <a:bodyPr wrap="square" rtlCol="0">
            <a:spAutoFit/>
          </a:bodyPr>
          <a:lstStyle/>
          <a:p>
            <a:r>
              <a:rPr lang="en-GB" b="1" dirty="0" smtClean="0"/>
              <a:t>Examples of diagrams you can use</a:t>
            </a:r>
            <a:endParaRPr lang="en-GB" b="1" dirty="0"/>
          </a:p>
        </p:txBody>
      </p:sp>
    </p:spTree>
    <p:extLst>
      <p:ext uri="{BB962C8B-B14F-4D97-AF65-F5344CB8AC3E}">
        <p14:creationId xmlns:p14="http://schemas.microsoft.com/office/powerpoint/2010/main" val="168154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706090"/>
          </a:xfrm>
        </p:spPr>
        <p:txBody>
          <a:bodyPr>
            <a:normAutofit fontScale="90000"/>
          </a:bodyPr>
          <a:lstStyle/>
          <a:p>
            <a:r>
              <a:rPr lang="en-GB" dirty="0" smtClean="0"/>
              <a:t>Nuclear fusion</a:t>
            </a:r>
            <a:endParaRPr lang="en-GB" dirty="0"/>
          </a:p>
        </p:txBody>
      </p:sp>
      <p:sp>
        <p:nvSpPr>
          <p:cNvPr id="3" name="Content Placeholder 2"/>
          <p:cNvSpPr>
            <a:spLocks noGrp="1"/>
          </p:cNvSpPr>
          <p:nvPr>
            <p:ph idx="1"/>
          </p:nvPr>
        </p:nvSpPr>
        <p:spPr>
          <a:xfrm>
            <a:off x="179512" y="1052736"/>
            <a:ext cx="8507288" cy="5073427"/>
          </a:xfrm>
        </p:spPr>
        <p:txBody>
          <a:bodyPr>
            <a:normAutofit fontScale="77500" lnSpcReduction="20000"/>
          </a:bodyPr>
          <a:lstStyle/>
          <a:p>
            <a:r>
              <a:rPr lang="en-GB" sz="2800" dirty="0" smtClean="0"/>
              <a:t>Nuclear </a:t>
            </a:r>
            <a:r>
              <a:rPr lang="en-GB" sz="2800" dirty="0"/>
              <a:t>fusion involves two atomic nuclei joining to make a large nucleus. </a:t>
            </a:r>
            <a:endParaRPr lang="en-GB" sz="2800" dirty="0" smtClean="0"/>
          </a:p>
          <a:p>
            <a:r>
              <a:rPr lang="en-GB" sz="2800" dirty="0" smtClean="0"/>
              <a:t>Huge amounts of Energy </a:t>
            </a:r>
            <a:r>
              <a:rPr lang="en-GB" sz="2800" dirty="0"/>
              <a:t>is </a:t>
            </a:r>
            <a:r>
              <a:rPr lang="en-GB" sz="2800" dirty="0" smtClean="0"/>
              <a:t>released.</a:t>
            </a:r>
          </a:p>
          <a:p>
            <a:r>
              <a:rPr lang="en-GB" sz="2800" dirty="0" smtClean="0"/>
              <a:t>Nuclear fusion happens in the Sun </a:t>
            </a:r>
            <a:r>
              <a:rPr lang="en-GB" sz="2800" dirty="0"/>
              <a:t>and other </a:t>
            </a:r>
            <a:r>
              <a:rPr lang="en-GB" sz="2800" dirty="0" smtClean="0"/>
              <a:t>stars.</a:t>
            </a:r>
          </a:p>
          <a:p>
            <a:endParaRPr lang="en-GB" sz="2800" dirty="0" smtClean="0"/>
          </a:p>
          <a:p>
            <a:pPr marL="0" indent="0" algn="ctr">
              <a:buNone/>
            </a:pPr>
            <a:r>
              <a:rPr lang="en-GB" b="1" dirty="0" smtClean="0"/>
              <a:t>What happens in nuclear fusion?</a:t>
            </a:r>
          </a:p>
          <a:p>
            <a:pPr marL="0" indent="0">
              <a:buNone/>
            </a:pPr>
            <a:endParaRPr lang="en-GB" dirty="0"/>
          </a:p>
          <a:p>
            <a:pPr marL="0" indent="0">
              <a:buNone/>
            </a:pPr>
            <a:r>
              <a:rPr lang="en-GB" dirty="0" smtClean="0"/>
              <a:t>The reaction involves hydrogen </a:t>
            </a:r>
            <a:r>
              <a:rPr lang="en-GB" dirty="0"/>
              <a:t>nuclei </a:t>
            </a:r>
            <a:r>
              <a:rPr lang="en-GB" dirty="0" smtClean="0"/>
              <a:t>joining </a:t>
            </a:r>
            <a:r>
              <a:rPr lang="en-GB" dirty="0"/>
              <a:t>to form helium nuclei. Here is </a:t>
            </a:r>
            <a:r>
              <a:rPr lang="en-GB" dirty="0" smtClean="0"/>
              <a:t>an example one </a:t>
            </a:r>
            <a:r>
              <a:rPr lang="en-GB" dirty="0"/>
              <a:t>nuclear fusion reaction that takes place</a:t>
            </a:r>
            <a:r>
              <a:rPr lang="en-GB" dirty="0" smtClean="0"/>
              <a:t>:</a:t>
            </a:r>
          </a:p>
          <a:p>
            <a:pPr marL="0" indent="0">
              <a:buNone/>
            </a:pPr>
            <a:endParaRPr lang="en-GB" dirty="0" smtClean="0"/>
          </a:p>
          <a:p>
            <a:pPr marL="514350" indent="-514350">
              <a:buAutoNum type="arabicParenR"/>
            </a:pPr>
            <a:r>
              <a:rPr lang="en-GB" dirty="0" smtClean="0"/>
              <a:t>Hydrogen-1 </a:t>
            </a:r>
            <a:r>
              <a:rPr lang="en-GB" dirty="0"/>
              <a:t>nuclei fuse </a:t>
            </a:r>
            <a:r>
              <a:rPr lang="en-GB" dirty="0" smtClean="0"/>
              <a:t>with</a:t>
            </a:r>
          </a:p>
          <a:p>
            <a:pPr marL="514350" indent="-514350">
              <a:buAutoNum type="arabicParenR"/>
            </a:pPr>
            <a:r>
              <a:rPr lang="en-GB" dirty="0" smtClean="0"/>
              <a:t> </a:t>
            </a:r>
            <a:r>
              <a:rPr lang="en-GB" dirty="0"/>
              <a:t>hydrogen-2 </a:t>
            </a:r>
            <a:r>
              <a:rPr lang="en-GB" dirty="0" smtClean="0"/>
              <a:t>nuclei.</a:t>
            </a:r>
          </a:p>
          <a:p>
            <a:pPr marL="514350" indent="-514350">
              <a:buAutoNum type="arabicParenR"/>
            </a:pPr>
            <a:r>
              <a:rPr lang="en-GB" dirty="0" smtClean="0"/>
              <a:t>Helium-3 nuclei is formed.</a:t>
            </a:r>
            <a:endParaRPr lang="en-GB" dirty="0"/>
          </a:p>
          <a:p>
            <a:endParaRPr lang="en-GB" dirty="0"/>
          </a:p>
        </p:txBody>
      </p:sp>
      <p:sp>
        <p:nvSpPr>
          <p:cNvPr id="5" name="TextBox 4"/>
          <p:cNvSpPr txBox="1"/>
          <p:nvPr/>
        </p:nvSpPr>
        <p:spPr>
          <a:xfrm>
            <a:off x="4644008" y="4509120"/>
            <a:ext cx="4247083" cy="1631216"/>
          </a:xfrm>
          <a:prstGeom prst="rect">
            <a:avLst/>
          </a:prstGeom>
          <a:solidFill>
            <a:srgbClr val="FFFF00"/>
          </a:solidFill>
          <a:ln>
            <a:solidFill>
              <a:schemeClr val="accent1"/>
            </a:solidFill>
          </a:ln>
        </p:spPr>
        <p:txBody>
          <a:bodyPr wrap="square" rtlCol="0">
            <a:spAutoFit/>
          </a:bodyPr>
          <a:lstStyle/>
          <a:p>
            <a:r>
              <a:rPr lang="en-GB" sz="2000" b="1" dirty="0" smtClean="0"/>
              <a:t>TASK 2:</a:t>
            </a:r>
            <a:r>
              <a:rPr lang="en-GB" sz="2000" dirty="0" smtClean="0"/>
              <a:t> Put the title ‘nuclear fusion’ and use the next 2 slides to explain….</a:t>
            </a:r>
          </a:p>
          <a:p>
            <a:pPr marL="285750" indent="-285750">
              <a:buFont typeface="Wingdings" panose="05000000000000000000" pitchFamily="2" charset="2"/>
              <a:buChar char="Ø"/>
            </a:pPr>
            <a:r>
              <a:rPr lang="en-GB" sz="2000" dirty="0" smtClean="0"/>
              <a:t>What nuclear fission is</a:t>
            </a:r>
          </a:p>
          <a:p>
            <a:pPr marL="285750" indent="-285750">
              <a:buFont typeface="Wingdings" panose="05000000000000000000" pitchFamily="2" charset="2"/>
              <a:buChar char="Ø"/>
            </a:pPr>
            <a:r>
              <a:rPr lang="en-GB" sz="2000" dirty="0" smtClean="0"/>
              <a:t>Where the process takes place</a:t>
            </a:r>
          </a:p>
          <a:p>
            <a:pPr marL="285750" indent="-285750">
              <a:buFont typeface="Wingdings" panose="05000000000000000000" pitchFamily="2" charset="2"/>
              <a:buChar char="Ø"/>
            </a:pPr>
            <a:r>
              <a:rPr lang="en-GB" sz="2000" dirty="0" smtClean="0"/>
              <a:t>What happens in the process</a:t>
            </a:r>
            <a:endParaRPr lang="en-GB" sz="2000" dirty="0"/>
          </a:p>
        </p:txBody>
      </p:sp>
    </p:spTree>
    <p:extLst>
      <p:ext uri="{BB962C8B-B14F-4D97-AF65-F5344CB8AC3E}">
        <p14:creationId xmlns:p14="http://schemas.microsoft.com/office/powerpoint/2010/main" val="77063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706090"/>
          </a:xfrm>
        </p:spPr>
        <p:txBody>
          <a:bodyPr>
            <a:normAutofit fontScale="90000"/>
          </a:bodyPr>
          <a:lstStyle/>
          <a:p>
            <a:r>
              <a:rPr lang="en-GB" dirty="0" smtClean="0"/>
              <a:t>Nuclear fusion</a:t>
            </a:r>
            <a:endParaRPr lang="en-GB" dirty="0"/>
          </a:p>
        </p:txBody>
      </p:sp>
      <p:pic>
        <p:nvPicPr>
          <p:cNvPr id="3074" name="Picture 2" descr="nuclei collide and fuse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37058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files.askiitians.com/cdn1/images/2017125-133158579-165-nuclear-fus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65104"/>
            <a:ext cx="28575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57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nuclear fission models"/>
          <p:cNvSpPr>
            <a:spLocks noChangeAspect="1" noChangeArrowheads="1"/>
          </p:cNvSpPr>
          <p:nvPr/>
        </p:nvSpPr>
        <p:spPr bwMode="auto">
          <a:xfrm>
            <a:off x="63500" y="-136525"/>
            <a:ext cx="24479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050" name="Picture 2" descr="Image result for nuclear fusion models hydrogen to hel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9703"/>
            <a:ext cx="3096344" cy="3295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uclear fusion models hydrogen to he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858" y="3861048"/>
            <a:ext cx="3802360" cy="27904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nuclear fusion models hydrogen to helium"/>
          <p:cNvSpPr>
            <a:spLocks noChangeAspect="1" noChangeArrowheads="1"/>
          </p:cNvSpPr>
          <p:nvPr/>
        </p:nvSpPr>
        <p:spPr bwMode="auto">
          <a:xfrm>
            <a:off x="63500" y="-136525"/>
            <a:ext cx="201930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88640"/>
            <a:ext cx="31623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Image result for nuclear fusion models hydrogen to hel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00" y="4148516"/>
            <a:ext cx="4233449" cy="2215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3573016"/>
            <a:ext cx="3644404" cy="369332"/>
          </a:xfrm>
          <a:prstGeom prst="rect">
            <a:avLst/>
          </a:prstGeom>
          <a:solidFill>
            <a:srgbClr val="FFFF00"/>
          </a:solidFill>
        </p:spPr>
        <p:txBody>
          <a:bodyPr wrap="square" rtlCol="0">
            <a:spAutoFit/>
          </a:bodyPr>
          <a:lstStyle/>
          <a:p>
            <a:r>
              <a:rPr lang="en-GB" b="1" dirty="0" smtClean="0"/>
              <a:t>Examples of diagrams you can use</a:t>
            </a:r>
            <a:endParaRPr lang="en-GB" b="1" dirty="0"/>
          </a:p>
        </p:txBody>
      </p:sp>
    </p:spTree>
    <p:extLst>
      <p:ext uri="{BB962C8B-B14F-4D97-AF65-F5344CB8AC3E}">
        <p14:creationId xmlns:p14="http://schemas.microsoft.com/office/powerpoint/2010/main" val="268220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56984" cy="980728"/>
          </a:xfrm>
          <a:solidFill>
            <a:srgbClr val="FFFF00"/>
          </a:solidFill>
        </p:spPr>
        <p:txBody>
          <a:bodyPr>
            <a:normAutofit fontScale="90000"/>
          </a:bodyPr>
          <a:lstStyle/>
          <a:p>
            <a:r>
              <a:rPr lang="en-GB" sz="2400" b="1" dirty="0" smtClean="0"/>
              <a:t>Task 3: Use the information below to explain why nuclear fission reactions are dangerous and then compare the function of each part of the reactor.</a:t>
            </a:r>
            <a:endParaRPr lang="en-GB" b="1" dirty="0"/>
          </a:p>
        </p:txBody>
      </p:sp>
      <p:pic>
        <p:nvPicPr>
          <p:cNvPr id="4" name="Picture 2" descr="http://www.bbc.co.uk/staticarchive/b0df4d70e21905aa3d9af7af8ce9f9b64c400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1268760"/>
            <a:ext cx="3716903" cy="4002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5936" y="980728"/>
            <a:ext cx="5040560" cy="6186309"/>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prstClr val="black"/>
                </a:solidFill>
              </a:rPr>
              <a:t>Nuclear reactions are dangerous because they are difficult to control. This is because a chain reaction is set up with neutrons colliding into more uranium nuclei and it can quickly get out of control and cause an explosion.</a:t>
            </a:r>
          </a:p>
          <a:p>
            <a:endParaRPr lang="en-GB" dirty="0" smtClean="0">
              <a:solidFill>
                <a:prstClr val="black"/>
              </a:solidFill>
            </a:endParaRPr>
          </a:p>
          <a:p>
            <a:r>
              <a:rPr lang="en-GB" b="1" dirty="0" smtClean="0">
                <a:solidFill>
                  <a:prstClr val="black"/>
                </a:solidFill>
              </a:rPr>
              <a:t>Functions of each part of a nuclear reactor: </a:t>
            </a:r>
          </a:p>
          <a:p>
            <a:endParaRPr lang="en-GB" b="1" dirty="0">
              <a:solidFill>
                <a:prstClr val="black"/>
              </a:solidFill>
            </a:endParaRPr>
          </a:p>
          <a:p>
            <a:pPr marL="285750" indent="-285750">
              <a:buFont typeface="Wingdings" panose="05000000000000000000" pitchFamily="2" charset="2"/>
              <a:buChar char="Ø"/>
            </a:pPr>
            <a:r>
              <a:rPr lang="en-GB" b="1" dirty="0" smtClean="0">
                <a:solidFill>
                  <a:prstClr val="black"/>
                </a:solidFill>
              </a:rPr>
              <a:t>Control rods  - </a:t>
            </a:r>
            <a:r>
              <a:rPr lang="en-GB" dirty="0" smtClean="0">
                <a:solidFill>
                  <a:prstClr val="black"/>
                </a:solidFill>
              </a:rPr>
              <a:t>these made from boron and absorb some of the neutrons so that there are less to collide with the uranium nuclei which slows down the reaction.</a:t>
            </a:r>
          </a:p>
          <a:p>
            <a:pPr marL="285750" indent="-285750">
              <a:buFont typeface="Wingdings" panose="05000000000000000000" pitchFamily="2" charset="2"/>
              <a:buChar char="Ø"/>
            </a:pPr>
            <a:endParaRPr lang="en-GB" dirty="0" smtClean="0">
              <a:solidFill>
                <a:prstClr val="black"/>
              </a:solidFill>
            </a:endParaRPr>
          </a:p>
          <a:p>
            <a:pPr marL="285750" indent="-285750">
              <a:buFont typeface="Wingdings" panose="05000000000000000000" pitchFamily="2" charset="2"/>
              <a:buChar char="Ø"/>
            </a:pPr>
            <a:r>
              <a:rPr lang="en-GB" b="1" dirty="0" smtClean="0">
                <a:solidFill>
                  <a:prstClr val="black"/>
                </a:solidFill>
              </a:rPr>
              <a:t>Water is used as a coolant</a:t>
            </a:r>
            <a:r>
              <a:rPr lang="en-GB" dirty="0" smtClean="0">
                <a:solidFill>
                  <a:prstClr val="black"/>
                </a:solidFill>
              </a:rPr>
              <a:t> which slows down the reaction by removing the kinetic energy from the neutrons and fuel rods.</a:t>
            </a:r>
          </a:p>
          <a:p>
            <a:pPr marL="285750" indent="-285750">
              <a:buFont typeface="Wingdings" panose="05000000000000000000" pitchFamily="2" charset="2"/>
              <a:buChar char="Ø"/>
            </a:pPr>
            <a:endParaRPr lang="en-GB" b="1" dirty="0">
              <a:solidFill>
                <a:prstClr val="black"/>
              </a:solidFill>
            </a:endParaRPr>
          </a:p>
          <a:p>
            <a:pPr marL="285750" indent="-285750">
              <a:buFont typeface="Wingdings" panose="05000000000000000000" pitchFamily="2" charset="2"/>
              <a:buChar char="Ø"/>
            </a:pPr>
            <a:r>
              <a:rPr lang="en-GB" b="1" dirty="0" smtClean="0">
                <a:solidFill>
                  <a:prstClr val="black"/>
                </a:solidFill>
              </a:rPr>
              <a:t>The reactor has thick steel walls </a:t>
            </a:r>
            <a:r>
              <a:rPr lang="en-GB" dirty="0" smtClean="0">
                <a:solidFill>
                  <a:prstClr val="black"/>
                </a:solidFill>
              </a:rPr>
              <a:t>to prevent explosions as they can withstand high heat and high pressure.</a:t>
            </a:r>
            <a:endParaRPr lang="en-GB" b="1"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endParaRPr lang="en-GB" dirty="0">
              <a:solidFill>
                <a:prstClr val="black"/>
              </a:solidFill>
            </a:endParaRPr>
          </a:p>
        </p:txBody>
      </p:sp>
      <p:sp>
        <p:nvSpPr>
          <p:cNvPr id="3" name="TextBox 2"/>
          <p:cNvSpPr txBox="1"/>
          <p:nvPr/>
        </p:nvSpPr>
        <p:spPr>
          <a:xfrm>
            <a:off x="467544" y="5517232"/>
            <a:ext cx="3312368"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solidFill>
                  <a:prstClr val="black"/>
                </a:solidFill>
              </a:rPr>
              <a:t>Fuel rods – these provide the uranium or plutonium so nuclear reactions can occur.  </a:t>
            </a:r>
            <a:endParaRPr lang="en-GB" dirty="0">
              <a:solidFill>
                <a:prstClr val="black"/>
              </a:solidFill>
            </a:endParaRPr>
          </a:p>
        </p:txBody>
      </p:sp>
    </p:spTree>
    <p:extLst>
      <p:ext uri="{BB962C8B-B14F-4D97-AF65-F5344CB8AC3E}">
        <p14:creationId xmlns:p14="http://schemas.microsoft.com/office/powerpoint/2010/main" val="50581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5BF6636489E14B854DC1A8CC6A937D" ma:contentTypeVersion="9" ma:contentTypeDescription="Create a new document." ma:contentTypeScope="" ma:versionID="98ba170c3d497b98ae8b8adcef3d0374">
  <xsd:schema xmlns:xsd="http://www.w3.org/2001/XMLSchema" xmlns:xs="http://www.w3.org/2001/XMLSchema" xmlns:p="http://schemas.microsoft.com/office/2006/metadata/properties" xmlns:ns2="78127d38-331c-4e9a-b8af-237cd6d0144f" targetNamespace="http://schemas.microsoft.com/office/2006/metadata/properties" ma:root="true" ma:fieldsID="f6d09084a5e86fd23f87876d8b1badda" ns2:_="">
    <xsd:import namespace="78127d38-331c-4e9a-b8af-237cd6d014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27d38-331c-4e9a-b8af-237cd6d01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1678B-F4A6-42A2-8A67-30CA601B6456}">
  <ds:schemaRefs>
    <ds:schemaRef ds:uri="http://schemas.microsoft.com/office/2006/metadata/properties"/>
    <ds:schemaRef ds:uri="http://purl.org/dc/terms/"/>
    <ds:schemaRef ds:uri="78127d38-331c-4e9a-b8af-237cd6d0144f"/>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D6B60D-A701-4B71-8A53-C313FB2CE871}">
  <ds:schemaRefs>
    <ds:schemaRef ds:uri="http://schemas.microsoft.com/sharepoint/v3/contenttype/forms"/>
  </ds:schemaRefs>
</ds:datastoreItem>
</file>

<file path=customXml/itemProps3.xml><?xml version="1.0" encoding="utf-8"?>
<ds:datastoreItem xmlns:ds="http://schemas.openxmlformats.org/officeDocument/2006/customXml" ds:itemID="{B6DB60C8-3BD8-455F-A6C9-DA9A82CAA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27d38-331c-4e9a-b8af-237cd6d01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2591</TotalTime>
  <Words>628</Words>
  <Application>Microsoft Office PowerPoint</Application>
  <PresentationFormat>On-screen Show (4:3)</PresentationFormat>
  <Paragraphs>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LO: To compare different types of nuclear reactions</vt:lpstr>
      <vt:lpstr>PowerPoint Presentation</vt:lpstr>
      <vt:lpstr>Nuclear Fission</vt:lpstr>
      <vt:lpstr>Nuclear Fission</vt:lpstr>
      <vt:lpstr>PowerPoint Presentation</vt:lpstr>
      <vt:lpstr>Nuclear fusion</vt:lpstr>
      <vt:lpstr>Nuclear fusion</vt:lpstr>
      <vt:lpstr>PowerPoint Presentation</vt:lpstr>
      <vt:lpstr>Task 3: Use the information below to explain why nuclear fission reactions are dangerous and then compare the function of each part of the reactor.</vt:lpstr>
      <vt:lpstr>TASK 4: Explain How why nuclear fusion reactions are more controllable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Fission</dc:title>
  <dc:creator>Rachel Lyon</dc:creator>
  <cp:lastModifiedBy>Cleary, Jackie</cp:lastModifiedBy>
  <cp:revision>19</cp:revision>
  <cp:lastPrinted>2017-05-26T09:52:23Z</cp:lastPrinted>
  <dcterms:created xsi:type="dcterms:W3CDTF">2017-05-22T10:57:55Z</dcterms:created>
  <dcterms:modified xsi:type="dcterms:W3CDTF">2020-06-29T09:07:50Z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0x010100495BF6636489E14B854DC1A8CC6A937D</vt:lpwstr>
  </property>
</Properties>
</file>