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0" r:id="rId2"/>
    <p:sldId id="336" r:id="rId3"/>
    <p:sldId id="337" r:id="rId4"/>
    <p:sldId id="338" r:id="rId5"/>
    <p:sldId id="331" r:id="rId6"/>
    <p:sldId id="313" r:id="rId7"/>
    <p:sldId id="333" r:id="rId8"/>
    <p:sldId id="334" r:id="rId9"/>
    <p:sldId id="320" r:id="rId10"/>
    <p:sldId id="321" r:id="rId11"/>
    <p:sldId id="335" r:id="rId12"/>
    <p:sldId id="332" r:id="rId13"/>
    <p:sldId id="339" r:id="rId14"/>
    <p:sldId id="31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rdbeg" initials="A"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3399"/>
    <a:srgbClr val="0053FA"/>
    <a:srgbClr val="9E009E"/>
    <a:srgbClr val="33CC33"/>
    <a:srgbClr val="0DFF7A"/>
    <a:srgbClr val="00CCFF"/>
    <a:srgbClr val="FF0066"/>
    <a:srgbClr val="0033CC"/>
    <a:srgbClr val="004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72" autoAdjust="0"/>
    <p:restoredTop sz="94660"/>
  </p:normalViewPr>
  <p:slideViewPr>
    <p:cSldViewPr snapToGrid="0">
      <p:cViewPr>
        <p:scale>
          <a:sx n="83" d="100"/>
          <a:sy n="83" d="100"/>
        </p:scale>
        <p:origin x="-78" y="-34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59774A-05AD-4D6A-ABC9-CEFCA84FF3E5}" type="datetimeFigureOut">
              <a:rPr lang="en-US" smtClean="0"/>
              <a:t>2/20/2021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B231EC-8A9C-494E-98B5-2341F52BEB53}" type="slidenum">
              <a:rPr lang="en-US" smtClean="0"/>
              <a:t>‹#›</a:t>
            </a:fld>
            <a:endParaRPr lang="en-US"/>
          </a:p>
        </p:txBody>
      </p:sp>
    </p:spTree>
    <p:extLst>
      <p:ext uri="{BB962C8B-B14F-4D97-AF65-F5344CB8AC3E}">
        <p14:creationId xmlns:p14="http://schemas.microsoft.com/office/powerpoint/2010/main" val="17587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9A6600-E031-4445-A215-3B6F847882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FB7FDDC0-4F70-4688-BCE3-BE93101607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8C30C3A9-B472-400E-B97A-F1C7F0299904}"/>
              </a:ext>
            </a:extLst>
          </p:cNvPr>
          <p:cNvSpPr>
            <a:spLocks noGrp="1"/>
          </p:cNvSpPr>
          <p:nvPr>
            <p:ph type="dt" sz="half" idx="10"/>
          </p:nvPr>
        </p:nvSpPr>
        <p:spPr/>
        <p:txBody>
          <a:bodyPr/>
          <a:lstStyle/>
          <a:p>
            <a:fld id="{EDCCEC25-F330-4B7D-8FB1-6C153C09932F}" type="datetimeFigureOut">
              <a:rPr lang="en-US" smtClean="0"/>
              <a:t>2/20/2021</a:t>
            </a:fld>
            <a:endParaRPr lang="en-US"/>
          </a:p>
        </p:txBody>
      </p:sp>
      <p:sp>
        <p:nvSpPr>
          <p:cNvPr id="5" name="Footer Placeholder 4">
            <a:extLst>
              <a:ext uri="{FF2B5EF4-FFF2-40B4-BE49-F238E27FC236}">
                <a16:creationId xmlns:a16="http://schemas.microsoft.com/office/drawing/2014/main" xmlns="" id="{1CD146DD-A577-4972-ACCD-4C79E81B54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90CA4F1-21F6-4E5C-B0CF-EF49CBC853EC}"/>
              </a:ext>
            </a:extLst>
          </p:cNvPr>
          <p:cNvSpPr>
            <a:spLocks noGrp="1"/>
          </p:cNvSpPr>
          <p:nvPr>
            <p:ph type="sldNum" sz="quarter" idx="12"/>
          </p:nvPr>
        </p:nvSpPr>
        <p:spPr/>
        <p:txBody>
          <a:bodyPr/>
          <a:lstStyle/>
          <a:p>
            <a:fld id="{B450848A-479C-483A-B899-308DBE5DB62E}" type="slidenum">
              <a:rPr lang="en-US" smtClean="0"/>
              <a:t>‹#›</a:t>
            </a:fld>
            <a:endParaRPr lang="en-US"/>
          </a:p>
        </p:txBody>
      </p:sp>
    </p:spTree>
    <p:extLst>
      <p:ext uri="{BB962C8B-B14F-4D97-AF65-F5344CB8AC3E}">
        <p14:creationId xmlns:p14="http://schemas.microsoft.com/office/powerpoint/2010/main" val="439537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C556A9-C39C-4C6A-B8EB-0C46FEE13F3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22D868E5-0FD4-4C80-B0E0-C0D7317468D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B2879F5-3899-4BF1-A475-17AAB0C3A976}"/>
              </a:ext>
            </a:extLst>
          </p:cNvPr>
          <p:cNvSpPr>
            <a:spLocks noGrp="1"/>
          </p:cNvSpPr>
          <p:nvPr>
            <p:ph type="dt" sz="half" idx="10"/>
          </p:nvPr>
        </p:nvSpPr>
        <p:spPr/>
        <p:txBody>
          <a:bodyPr/>
          <a:lstStyle/>
          <a:p>
            <a:fld id="{EDCCEC25-F330-4B7D-8FB1-6C153C09932F}" type="datetimeFigureOut">
              <a:rPr lang="en-US" smtClean="0"/>
              <a:t>2/20/2021</a:t>
            </a:fld>
            <a:endParaRPr lang="en-US"/>
          </a:p>
        </p:txBody>
      </p:sp>
      <p:sp>
        <p:nvSpPr>
          <p:cNvPr id="5" name="Footer Placeholder 4">
            <a:extLst>
              <a:ext uri="{FF2B5EF4-FFF2-40B4-BE49-F238E27FC236}">
                <a16:creationId xmlns:a16="http://schemas.microsoft.com/office/drawing/2014/main" xmlns="" id="{F8C7219F-8106-4F64-84B5-6A5BE5CFEB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8EF41DD-2837-4B70-840B-8815985ABCC2}"/>
              </a:ext>
            </a:extLst>
          </p:cNvPr>
          <p:cNvSpPr>
            <a:spLocks noGrp="1"/>
          </p:cNvSpPr>
          <p:nvPr>
            <p:ph type="sldNum" sz="quarter" idx="12"/>
          </p:nvPr>
        </p:nvSpPr>
        <p:spPr/>
        <p:txBody>
          <a:bodyPr/>
          <a:lstStyle/>
          <a:p>
            <a:fld id="{B450848A-479C-483A-B899-308DBE5DB62E}" type="slidenum">
              <a:rPr lang="en-US" smtClean="0"/>
              <a:t>‹#›</a:t>
            </a:fld>
            <a:endParaRPr lang="en-US"/>
          </a:p>
        </p:txBody>
      </p:sp>
    </p:spTree>
    <p:extLst>
      <p:ext uri="{BB962C8B-B14F-4D97-AF65-F5344CB8AC3E}">
        <p14:creationId xmlns:p14="http://schemas.microsoft.com/office/powerpoint/2010/main" val="1721574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49A95640-4543-43FA-96D3-EAEA64A6303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BD098C6D-78D2-4DB4-927F-4D15EB241B7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495A83F-0A07-4AF9-976C-7AD52FC4FABB}"/>
              </a:ext>
            </a:extLst>
          </p:cNvPr>
          <p:cNvSpPr>
            <a:spLocks noGrp="1"/>
          </p:cNvSpPr>
          <p:nvPr>
            <p:ph type="dt" sz="half" idx="10"/>
          </p:nvPr>
        </p:nvSpPr>
        <p:spPr/>
        <p:txBody>
          <a:bodyPr/>
          <a:lstStyle/>
          <a:p>
            <a:fld id="{EDCCEC25-F330-4B7D-8FB1-6C153C09932F}" type="datetimeFigureOut">
              <a:rPr lang="en-US" smtClean="0"/>
              <a:t>2/20/2021</a:t>
            </a:fld>
            <a:endParaRPr lang="en-US"/>
          </a:p>
        </p:txBody>
      </p:sp>
      <p:sp>
        <p:nvSpPr>
          <p:cNvPr id="5" name="Footer Placeholder 4">
            <a:extLst>
              <a:ext uri="{FF2B5EF4-FFF2-40B4-BE49-F238E27FC236}">
                <a16:creationId xmlns:a16="http://schemas.microsoft.com/office/drawing/2014/main" xmlns="" id="{D58BA70F-9AA1-491A-91DC-E3EBB937BF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94356BD-1824-460B-95FB-CB4B9E6BFC1F}"/>
              </a:ext>
            </a:extLst>
          </p:cNvPr>
          <p:cNvSpPr>
            <a:spLocks noGrp="1"/>
          </p:cNvSpPr>
          <p:nvPr>
            <p:ph type="sldNum" sz="quarter" idx="12"/>
          </p:nvPr>
        </p:nvSpPr>
        <p:spPr/>
        <p:txBody>
          <a:bodyPr/>
          <a:lstStyle/>
          <a:p>
            <a:fld id="{B450848A-479C-483A-B899-308DBE5DB62E}" type="slidenum">
              <a:rPr lang="en-US" smtClean="0"/>
              <a:t>‹#›</a:t>
            </a:fld>
            <a:endParaRPr lang="en-US"/>
          </a:p>
        </p:txBody>
      </p:sp>
    </p:spTree>
    <p:extLst>
      <p:ext uri="{BB962C8B-B14F-4D97-AF65-F5344CB8AC3E}">
        <p14:creationId xmlns:p14="http://schemas.microsoft.com/office/powerpoint/2010/main" val="1260013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8FC82E-C71C-4D95-B191-02F1E047B1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27E4DB0E-8635-4816-A2CD-13FB82432A0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A14DA5C-7F1D-4232-9534-B68238EC1363}"/>
              </a:ext>
            </a:extLst>
          </p:cNvPr>
          <p:cNvSpPr>
            <a:spLocks noGrp="1"/>
          </p:cNvSpPr>
          <p:nvPr>
            <p:ph type="dt" sz="half" idx="10"/>
          </p:nvPr>
        </p:nvSpPr>
        <p:spPr/>
        <p:txBody>
          <a:bodyPr/>
          <a:lstStyle/>
          <a:p>
            <a:fld id="{EDCCEC25-F330-4B7D-8FB1-6C153C09932F}" type="datetimeFigureOut">
              <a:rPr lang="en-US" smtClean="0"/>
              <a:t>2/20/2021</a:t>
            </a:fld>
            <a:endParaRPr lang="en-US"/>
          </a:p>
        </p:txBody>
      </p:sp>
      <p:sp>
        <p:nvSpPr>
          <p:cNvPr id="5" name="Footer Placeholder 4">
            <a:extLst>
              <a:ext uri="{FF2B5EF4-FFF2-40B4-BE49-F238E27FC236}">
                <a16:creationId xmlns:a16="http://schemas.microsoft.com/office/drawing/2014/main" xmlns="" id="{B33E2058-8DD4-46B2-B9C6-1DB8DB92A5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F98576D-8E45-4989-9D79-9250A0C03679}"/>
              </a:ext>
            </a:extLst>
          </p:cNvPr>
          <p:cNvSpPr>
            <a:spLocks noGrp="1"/>
          </p:cNvSpPr>
          <p:nvPr>
            <p:ph type="sldNum" sz="quarter" idx="12"/>
          </p:nvPr>
        </p:nvSpPr>
        <p:spPr/>
        <p:txBody>
          <a:bodyPr/>
          <a:lstStyle/>
          <a:p>
            <a:fld id="{B450848A-479C-483A-B899-308DBE5DB62E}" type="slidenum">
              <a:rPr lang="en-US" smtClean="0"/>
              <a:t>‹#›</a:t>
            </a:fld>
            <a:endParaRPr lang="en-US"/>
          </a:p>
        </p:txBody>
      </p:sp>
    </p:spTree>
    <p:extLst>
      <p:ext uri="{BB962C8B-B14F-4D97-AF65-F5344CB8AC3E}">
        <p14:creationId xmlns:p14="http://schemas.microsoft.com/office/powerpoint/2010/main" val="611663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7E185D-2C65-483C-A9AF-4D69B49D92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08C03080-2139-4F7F-A218-7D33D8C931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715AE42D-57B8-49AC-87CB-6A617B5ACC42}"/>
              </a:ext>
            </a:extLst>
          </p:cNvPr>
          <p:cNvSpPr>
            <a:spLocks noGrp="1"/>
          </p:cNvSpPr>
          <p:nvPr>
            <p:ph type="dt" sz="half" idx="10"/>
          </p:nvPr>
        </p:nvSpPr>
        <p:spPr/>
        <p:txBody>
          <a:bodyPr/>
          <a:lstStyle/>
          <a:p>
            <a:fld id="{EDCCEC25-F330-4B7D-8FB1-6C153C09932F}" type="datetimeFigureOut">
              <a:rPr lang="en-US" smtClean="0"/>
              <a:t>2/20/2021</a:t>
            </a:fld>
            <a:endParaRPr lang="en-US"/>
          </a:p>
        </p:txBody>
      </p:sp>
      <p:sp>
        <p:nvSpPr>
          <p:cNvPr id="5" name="Footer Placeholder 4">
            <a:extLst>
              <a:ext uri="{FF2B5EF4-FFF2-40B4-BE49-F238E27FC236}">
                <a16:creationId xmlns:a16="http://schemas.microsoft.com/office/drawing/2014/main" xmlns="" id="{BE9A3419-B029-4F0B-9D3D-CB16A92EC1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776B25E-A851-4EE8-8550-7E1E49B77FFB}"/>
              </a:ext>
            </a:extLst>
          </p:cNvPr>
          <p:cNvSpPr>
            <a:spLocks noGrp="1"/>
          </p:cNvSpPr>
          <p:nvPr>
            <p:ph type="sldNum" sz="quarter" idx="12"/>
          </p:nvPr>
        </p:nvSpPr>
        <p:spPr/>
        <p:txBody>
          <a:bodyPr/>
          <a:lstStyle/>
          <a:p>
            <a:fld id="{B450848A-479C-483A-B899-308DBE5DB62E}" type="slidenum">
              <a:rPr lang="en-US" smtClean="0"/>
              <a:t>‹#›</a:t>
            </a:fld>
            <a:endParaRPr lang="en-US"/>
          </a:p>
        </p:txBody>
      </p:sp>
    </p:spTree>
    <p:extLst>
      <p:ext uri="{BB962C8B-B14F-4D97-AF65-F5344CB8AC3E}">
        <p14:creationId xmlns:p14="http://schemas.microsoft.com/office/powerpoint/2010/main" val="4143064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3CD80F-F6BC-42DC-AD28-A2AC1F7B36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8B75393D-0BC4-4C5E-AAB0-F945284A9C5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9321724C-F4E6-450F-9309-EE9F33ABEF4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DDFBCC6F-CBF2-4B00-AE7B-3EBD5667BF1F}"/>
              </a:ext>
            </a:extLst>
          </p:cNvPr>
          <p:cNvSpPr>
            <a:spLocks noGrp="1"/>
          </p:cNvSpPr>
          <p:nvPr>
            <p:ph type="dt" sz="half" idx="10"/>
          </p:nvPr>
        </p:nvSpPr>
        <p:spPr/>
        <p:txBody>
          <a:bodyPr/>
          <a:lstStyle/>
          <a:p>
            <a:fld id="{EDCCEC25-F330-4B7D-8FB1-6C153C09932F}" type="datetimeFigureOut">
              <a:rPr lang="en-US" smtClean="0"/>
              <a:t>2/20/2021</a:t>
            </a:fld>
            <a:endParaRPr lang="en-US"/>
          </a:p>
        </p:txBody>
      </p:sp>
      <p:sp>
        <p:nvSpPr>
          <p:cNvPr id="6" name="Footer Placeholder 5">
            <a:extLst>
              <a:ext uri="{FF2B5EF4-FFF2-40B4-BE49-F238E27FC236}">
                <a16:creationId xmlns:a16="http://schemas.microsoft.com/office/drawing/2014/main" xmlns="" id="{CB41862F-2FCA-4347-A51C-74B83099C1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77500FA-9F82-4A4F-A98D-204837F41B41}"/>
              </a:ext>
            </a:extLst>
          </p:cNvPr>
          <p:cNvSpPr>
            <a:spLocks noGrp="1"/>
          </p:cNvSpPr>
          <p:nvPr>
            <p:ph type="sldNum" sz="quarter" idx="12"/>
          </p:nvPr>
        </p:nvSpPr>
        <p:spPr/>
        <p:txBody>
          <a:bodyPr/>
          <a:lstStyle/>
          <a:p>
            <a:fld id="{B450848A-479C-483A-B899-308DBE5DB62E}" type="slidenum">
              <a:rPr lang="en-US" smtClean="0"/>
              <a:t>‹#›</a:t>
            </a:fld>
            <a:endParaRPr lang="en-US"/>
          </a:p>
        </p:txBody>
      </p:sp>
    </p:spTree>
    <p:extLst>
      <p:ext uri="{BB962C8B-B14F-4D97-AF65-F5344CB8AC3E}">
        <p14:creationId xmlns:p14="http://schemas.microsoft.com/office/powerpoint/2010/main" val="3676540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EB0DB8-2A26-46B4-8C8C-78CF12EB939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84EEF779-2506-4C6B-A615-4C955C433F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795F91D4-5315-4109-9753-9B2C54247AF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54B9672A-6619-4A7D-B65C-A3792AC8A5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85D578FB-AFEA-43D5-8350-0C76D87C71A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2533C6DA-0934-4B1F-B117-1E776F605ED1}"/>
              </a:ext>
            </a:extLst>
          </p:cNvPr>
          <p:cNvSpPr>
            <a:spLocks noGrp="1"/>
          </p:cNvSpPr>
          <p:nvPr>
            <p:ph type="dt" sz="half" idx="10"/>
          </p:nvPr>
        </p:nvSpPr>
        <p:spPr/>
        <p:txBody>
          <a:bodyPr/>
          <a:lstStyle/>
          <a:p>
            <a:fld id="{EDCCEC25-F330-4B7D-8FB1-6C153C09932F}" type="datetimeFigureOut">
              <a:rPr lang="en-US" smtClean="0"/>
              <a:t>2/20/2021</a:t>
            </a:fld>
            <a:endParaRPr lang="en-US"/>
          </a:p>
        </p:txBody>
      </p:sp>
      <p:sp>
        <p:nvSpPr>
          <p:cNvPr id="8" name="Footer Placeholder 7">
            <a:extLst>
              <a:ext uri="{FF2B5EF4-FFF2-40B4-BE49-F238E27FC236}">
                <a16:creationId xmlns:a16="http://schemas.microsoft.com/office/drawing/2014/main" xmlns="" id="{B708023C-DE14-4F5B-A7C3-4BA6E0F4011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35EC56F2-ED06-4414-8196-688DCB8364C7}"/>
              </a:ext>
            </a:extLst>
          </p:cNvPr>
          <p:cNvSpPr>
            <a:spLocks noGrp="1"/>
          </p:cNvSpPr>
          <p:nvPr>
            <p:ph type="sldNum" sz="quarter" idx="12"/>
          </p:nvPr>
        </p:nvSpPr>
        <p:spPr/>
        <p:txBody>
          <a:bodyPr/>
          <a:lstStyle/>
          <a:p>
            <a:fld id="{B450848A-479C-483A-B899-308DBE5DB62E}" type="slidenum">
              <a:rPr lang="en-US" smtClean="0"/>
              <a:t>‹#›</a:t>
            </a:fld>
            <a:endParaRPr lang="en-US"/>
          </a:p>
        </p:txBody>
      </p:sp>
    </p:spTree>
    <p:extLst>
      <p:ext uri="{BB962C8B-B14F-4D97-AF65-F5344CB8AC3E}">
        <p14:creationId xmlns:p14="http://schemas.microsoft.com/office/powerpoint/2010/main" val="536693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B18112-F1A2-48E3-BB8C-914133C0941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F9B02856-CC36-419C-8BD7-FA648B90433E}"/>
              </a:ext>
            </a:extLst>
          </p:cNvPr>
          <p:cNvSpPr>
            <a:spLocks noGrp="1"/>
          </p:cNvSpPr>
          <p:nvPr>
            <p:ph type="dt" sz="half" idx="10"/>
          </p:nvPr>
        </p:nvSpPr>
        <p:spPr/>
        <p:txBody>
          <a:bodyPr/>
          <a:lstStyle/>
          <a:p>
            <a:fld id="{EDCCEC25-F330-4B7D-8FB1-6C153C09932F}" type="datetimeFigureOut">
              <a:rPr lang="en-US" smtClean="0"/>
              <a:t>2/20/2021</a:t>
            </a:fld>
            <a:endParaRPr lang="en-US"/>
          </a:p>
        </p:txBody>
      </p:sp>
      <p:sp>
        <p:nvSpPr>
          <p:cNvPr id="4" name="Footer Placeholder 3">
            <a:extLst>
              <a:ext uri="{FF2B5EF4-FFF2-40B4-BE49-F238E27FC236}">
                <a16:creationId xmlns:a16="http://schemas.microsoft.com/office/drawing/2014/main" xmlns="" id="{13CB14C3-9E93-4B79-BD8A-AD94820D547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DDA76F4C-4532-4427-8B62-DA2F19DA1833}"/>
              </a:ext>
            </a:extLst>
          </p:cNvPr>
          <p:cNvSpPr>
            <a:spLocks noGrp="1"/>
          </p:cNvSpPr>
          <p:nvPr>
            <p:ph type="sldNum" sz="quarter" idx="12"/>
          </p:nvPr>
        </p:nvSpPr>
        <p:spPr/>
        <p:txBody>
          <a:bodyPr/>
          <a:lstStyle/>
          <a:p>
            <a:fld id="{B450848A-479C-483A-B899-308DBE5DB62E}" type="slidenum">
              <a:rPr lang="en-US" smtClean="0"/>
              <a:t>‹#›</a:t>
            </a:fld>
            <a:endParaRPr lang="en-US"/>
          </a:p>
        </p:txBody>
      </p:sp>
    </p:spTree>
    <p:extLst>
      <p:ext uri="{BB962C8B-B14F-4D97-AF65-F5344CB8AC3E}">
        <p14:creationId xmlns:p14="http://schemas.microsoft.com/office/powerpoint/2010/main" val="2648939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EF0A5E0-5AF0-4977-BD55-B3E29D718E59}"/>
              </a:ext>
            </a:extLst>
          </p:cNvPr>
          <p:cNvSpPr>
            <a:spLocks noGrp="1"/>
          </p:cNvSpPr>
          <p:nvPr>
            <p:ph type="dt" sz="half" idx="10"/>
          </p:nvPr>
        </p:nvSpPr>
        <p:spPr/>
        <p:txBody>
          <a:bodyPr/>
          <a:lstStyle/>
          <a:p>
            <a:fld id="{EDCCEC25-F330-4B7D-8FB1-6C153C09932F}" type="datetimeFigureOut">
              <a:rPr lang="en-US" smtClean="0"/>
              <a:t>2/20/2021</a:t>
            </a:fld>
            <a:endParaRPr lang="en-US"/>
          </a:p>
        </p:txBody>
      </p:sp>
      <p:sp>
        <p:nvSpPr>
          <p:cNvPr id="3" name="Footer Placeholder 2">
            <a:extLst>
              <a:ext uri="{FF2B5EF4-FFF2-40B4-BE49-F238E27FC236}">
                <a16:creationId xmlns:a16="http://schemas.microsoft.com/office/drawing/2014/main" xmlns="" id="{A93553DF-C3E6-47EC-9F3E-9B2AFF80B33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09B260BF-268D-4C67-B563-8D478B96F392}"/>
              </a:ext>
            </a:extLst>
          </p:cNvPr>
          <p:cNvSpPr>
            <a:spLocks noGrp="1"/>
          </p:cNvSpPr>
          <p:nvPr>
            <p:ph type="sldNum" sz="quarter" idx="12"/>
          </p:nvPr>
        </p:nvSpPr>
        <p:spPr/>
        <p:txBody>
          <a:bodyPr/>
          <a:lstStyle/>
          <a:p>
            <a:fld id="{B450848A-479C-483A-B899-308DBE5DB62E}" type="slidenum">
              <a:rPr lang="en-US" smtClean="0"/>
              <a:t>‹#›</a:t>
            </a:fld>
            <a:endParaRPr lang="en-US"/>
          </a:p>
        </p:txBody>
      </p:sp>
    </p:spTree>
    <p:extLst>
      <p:ext uri="{BB962C8B-B14F-4D97-AF65-F5344CB8AC3E}">
        <p14:creationId xmlns:p14="http://schemas.microsoft.com/office/powerpoint/2010/main" val="725699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49A218-8110-4252-BF24-5565F8F9B1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1EB748F0-1267-4102-A2B5-81E4962538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9AA53939-AAD0-406C-B597-9145E92ABD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3FD68199-514D-4D65-BF6B-70AD663EF028}"/>
              </a:ext>
            </a:extLst>
          </p:cNvPr>
          <p:cNvSpPr>
            <a:spLocks noGrp="1"/>
          </p:cNvSpPr>
          <p:nvPr>
            <p:ph type="dt" sz="half" idx="10"/>
          </p:nvPr>
        </p:nvSpPr>
        <p:spPr/>
        <p:txBody>
          <a:bodyPr/>
          <a:lstStyle/>
          <a:p>
            <a:fld id="{EDCCEC25-F330-4B7D-8FB1-6C153C09932F}" type="datetimeFigureOut">
              <a:rPr lang="en-US" smtClean="0"/>
              <a:t>2/20/2021</a:t>
            </a:fld>
            <a:endParaRPr lang="en-US"/>
          </a:p>
        </p:txBody>
      </p:sp>
      <p:sp>
        <p:nvSpPr>
          <p:cNvPr id="6" name="Footer Placeholder 5">
            <a:extLst>
              <a:ext uri="{FF2B5EF4-FFF2-40B4-BE49-F238E27FC236}">
                <a16:creationId xmlns:a16="http://schemas.microsoft.com/office/drawing/2014/main" xmlns="" id="{B93B40F8-F860-40A4-BB2B-53C8A94AAE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00C2D46-A8F0-4D1F-9606-F7F4DD118D99}"/>
              </a:ext>
            </a:extLst>
          </p:cNvPr>
          <p:cNvSpPr>
            <a:spLocks noGrp="1"/>
          </p:cNvSpPr>
          <p:nvPr>
            <p:ph type="sldNum" sz="quarter" idx="12"/>
          </p:nvPr>
        </p:nvSpPr>
        <p:spPr/>
        <p:txBody>
          <a:bodyPr/>
          <a:lstStyle/>
          <a:p>
            <a:fld id="{B450848A-479C-483A-B899-308DBE5DB62E}" type="slidenum">
              <a:rPr lang="en-US" smtClean="0"/>
              <a:t>‹#›</a:t>
            </a:fld>
            <a:endParaRPr lang="en-US"/>
          </a:p>
        </p:txBody>
      </p:sp>
    </p:spTree>
    <p:extLst>
      <p:ext uri="{BB962C8B-B14F-4D97-AF65-F5344CB8AC3E}">
        <p14:creationId xmlns:p14="http://schemas.microsoft.com/office/powerpoint/2010/main" val="1604673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73D187-E951-465F-A84E-855367A71F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2D41D2F9-450D-474E-87D6-A9A6C48632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7C00737C-0E34-46EA-B297-F51BBC1F25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D9911E5B-5ADB-4FA5-8042-4B6E240E8E4D}"/>
              </a:ext>
            </a:extLst>
          </p:cNvPr>
          <p:cNvSpPr>
            <a:spLocks noGrp="1"/>
          </p:cNvSpPr>
          <p:nvPr>
            <p:ph type="dt" sz="half" idx="10"/>
          </p:nvPr>
        </p:nvSpPr>
        <p:spPr/>
        <p:txBody>
          <a:bodyPr/>
          <a:lstStyle/>
          <a:p>
            <a:fld id="{EDCCEC25-F330-4B7D-8FB1-6C153C09932F}" type="datetimeFigureOut">
              <a:rPr lang="en-US" smtClean="0"/>
              <a:t>2/20/2021</a:t>
            </a:fld>
            <a:endParaRPr lang="en-US"/>
          </a:p>
        </p:txBody>
      </p:sp>
      <p:sp>
        <p:nvSpPr>
          <p:cNvPr id="6" name="Footer Placeholder 5">
            <a:extLst>
              <a:ext uri="{FF2B5EF4-FFF2-40B4-BE49-F238E27FC236}">
                <a16:creationId xmlns:a16="http://schemas.microsoft.com/office/drawing/2014/main" xmlns="" id="{3E9CE6BC-8D57-4E8D-9A9C-C2E84AEAE1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60E18FE-9F79-4550-866F-1D657DB166DE}"/>
              </a:ext>
            </a:extLst>
          </p:cNvPr>
          <p:cNvSpPr>
            <a:spLocks noGrp="1"/>
          </p:cNvSpPr>
          <p:nvPr>
            <p:ph type="sldNum" sz="quarter" idx="12"/>
          </p:nvPr>
        </p:nvSpPr>
        <p:spPr/>
        <p:txBody>
          <a:bodyPr/>
          <a:lstStyle/>
          <a:p>
            <a:fld id="{B450848A-479C-483A-B899-308DBE5DB62E}" type="slidenum">
              <a:rPr lang="en-US" smtClean="0"/>
              <a:t>‹#›</a:t>
            </a:fld>
            <a:endParaRPr lang="en-US"/>
          </a:p>
        </p:txBody>
      </p:sp>
    </p:spTree>
    <p:extLst>
      <p:ext uri="{BB962C8B-B14F-4D97-AF65-F5344CB8AC3E}">
        <p14:creationId xmlns:p14="http://schemas.microsoft.com/office/powerpoint/2010/main" val="1452377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8C64BEBE-1279-4A00-93AD-F27562BEE5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F1DA3757-A198-4A68-9F74-CF57B8194F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074E01E-E4B3-42FE-92A4-75DCB79AFC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CCEC25-F330-4B7D-8FB1-6C153C09932F}" type="datetimeFigureOut">
              <a:rPr lang="en-US" smtClean="0"/>
              <a:t>2/20/2021</a:t>
            </a:fld>
            <a:endParaRPr lang="en-US"/>
          </a:p>
        </p:txBody>
      </p:sp>
      <p:sp>
        <p:nvSpPr>
          <p:cNvPr id="5" name="Footer Placeholder 4">
            <a:extLst>
              <a:ext uri="{FF2B5EF4-FFF2-40B4-BE49-F238E27FC236}">
                <a16:creationId xmlns:a16="http://schemas.microsoft.com/office/drawing/2014/main" xmlns="" id="{32C4AC77-B585-4CF5-9208-1694AD042C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1BFD8B71-BE76-4096-992F-DD9406FE72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50848A-479C-483A-B899-308DBE5DB62E}" type="slidenum">
              <a:rPr lang="en-US" smtClean="0"/>
              <a:t>‹#›</a:t>
            </a:fld>
            <a:endParaRPr lang="en-US"/>
          </a:p>
        </p:txBody>
      </p:sp>
    </p:spTree>
    <p:extLst>
      <p:ext uri="{BB962C8B-B14F-4D97-AF65-F5344CB8AC3E}">
        <p14:creationId xmlns:p14="http://schemas.microsoft.com/office/powerpoint/2010/main" val="14553830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hyperlink" Target="mailto:jo@samaritans.org" TargetMode="Externa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A8AEEB-C3C3-432D-AD10-94E5E231CDD1}"/>
              </a:ext>
            </a:extLst>
          </p:cNvPr>
          <p:cNvSpPr>
            <a:spLocks noGrp="1"/>
          </p:cNvSpPr>
          <p:nvPr>
            <p:ph type="ctrTitle"/>
          </p:nvPr>
        </p:nvSpPr>
        <p:spPr>
          <a:xfrm>
            <a:off x="1334220" y="661359"/>
            <a:ext cx="9575320" cy="2503352"/>
          </a:xfrm>
          <a:prstGeom prst="flowChartAlternateProcess">
            <a:avLst/>
          </a:prstGeom>
          <a:solidFill>
            <a:schemeClr val="bg1"/>
          </a:solidFill>
          <a:ln>
            <a:solidFill>
              <a:schemeClr val="accent1">
                <a:lumMod val="40000"/>
                <a:lumOff val="60000"/>
              </a:schemeClr>
            </a:solidFill>
          </a:ln>
        </p:spPr>
        <p:txBody>
          <a:bodyPr anchor="ctr" anchorCtr="1">
            <a:normAutofit/>
          </a:bodyPr>
          <a:lstStyle/>
          <a:p>
            <a:r>
              <a:rPr lang="en-GB" sz="7200" b="1" dirty="0" smtClean="0">
                <a:solidFill>
                  <a:srgbClr val="CC0099"/>
                </a:solidFill>
                <a:latin typeface="Kristen ITC" panose="03050502040202030202" pitchFamily="66" charset="0"/>
              </a:rPr>
              <a:t>Managing </a:t>
            </a:r>
            <a:r>
              <a:rPr lang="en-GB" sz="7200" b="1" smtClean="0">
                <a:solidFill>
                  <a:srgbClr val="CC0099"/>
                </a:solidFill>
                <a:latin typeface="Kristen ITC" panose="03050502040202030202" pitchFamily="66" charset="0"/>
              </a:rPr>
              <a:t>our </a:t>
            </a:r>
            <a:r>
              <a:rPr lang="en-GB" sz="7200" b="1" smtClean="0">
                <a:solidFill>
                  <a:srgbClr val="CC0099"/>
                </a:solidFill>
                <a:latin typeface="Kristen ITC" panose="03050502040202030202" pitchFamily="66" charset="0"/>
              </a:rPr>
              <a:t>emotions…</a:t>
            </a:r>
            <a:endParaRPr lang="en-US" sz="7200" b="1" dirty="0">
              <a:solidFill>
                <a:srgbClr val="CC0099"/>
              </a:solidFill>
              <a:latin typeface="Kristen ITC" panose="03050502040202030202" pitchFamily="66" charset="0"/>
            </a:endParaRPr>
          </a:p>
        </p:txBody>
      </p:sp>
      <p:pic>
        <p:nvPicPr>
          <p:cNvPr id="1026" name="Picture 2" descr="https://i.pinimg.com/originals/e9/b5/3c/e9b53c3f690b7624c91a4295d12f43d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3447" y="3687852"/>
            <a:ext cx="3333750" cy="1876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87825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peech Bubble: Rectangle with Corners Rounded 7">
            <a:extLst>
              <a:ext uri="{FF2B5EF4-FFF2-40B4-BE49-F238E27FC236}">
                <a16:creationId xmlns:a16="http://schemas.microsoft.com/office/drawing/2014/main" xmlns="" id="{7D1BF151-9123-4B28-A0F4-24AB7028194E}"/>
              </a:ext>
            </a:extLst>
          </p:cNvPr>
          <p:cNvSpPr/>
          <p:nvPr/>
        </p:nvSpPr>
        <p:spPr>
          <a:xfrm>
            <a:off x="1177583" y="2776759"/>
            <a:ext cx="9374038" cy="2962513"/>
          </a:xfrm>
          <a:prstGeom prst="wedgeRoundRectCallout">
            <a:avLst>
              <a:gd name="adj1" fmla="val 3357"/>
              <a:gd name="adj2" fmla="val 84831"/>
              <a:gd name="adj3" fmla="val 16667"/>
            </a:avLst>
          </a:prstGeom>
          <a:ln w="38100">
            <a:solidFill>
              <a:srgbClr val="FF0000"/>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GB" sz="2800" dirty="0">
                <a:solidFill>
                  <a:srgbClr val="9E009E"/>
                </a:solidFill>
                <a:latin typeface="Kristen ITC" panose="03050502040202030202" pitchFamily="66" charset="0"/>
              </a:rPr>
              <a:t>What happens when </a:t>
            </a:r>
            <a:r>
              <a:rPr lang="en-GB" sz="2800" dirty="0" smtClean="0">
                <a:solidFill>
                  <a:srgbClr val="9E009E"/>
                </a:solidFill>
                <a:latin typeface="Kristen ITC" panose="03050502040202030202" pitchFamily="66" charset="0"/>
              </a:rPr>
              <a:t>you feel anxious or stressed?</a:t>
            </a:r>
            <a:endParaRPr lang="en-GB" sz="2800" dirty="0">
              <a:solidFill>
                <a:srgbClr val="9E009E"/>
              </a:solidFill>
              <a:latin typeface="Kristen ITC" panose="03050502040202030202" pitchFamily="66" charset="0"/>
            </a:endParaRPr>
          </a:p>
          <a:p>
            <a:pPr algn="ctr"/>
            <a:endParaRPr lang="en-GB" sz="2800" dirty="0">
              <a:solidFill>
                <a:srgbClr val="9E009E"/>
              </a:solidFill>
              <a:latin typeface="Kristen ITC" panose="03050502040202030202" pitchFamily="66" charset="0"/>
            </a:endParaRPr>
          </a:p>
          <a:p>
            <a:pPr algn="ctr"/>
            <a:r>
              <a:rPr lang="en-GB" sz="2800" dirty="0">
                <a:solidFill>
                  <a:srgbClr val="9E009E"/>
                </a:solidFill>
                <a:latin typeface="Kristen ITC" panose="03050502040202030202" pitchFamily="66" charset="0"/>
              </a:rPr>
              <a:t>How can we manage </a:t>
            </a:r>
            <a:r>
              <a:rPr lang="en-GB" sz="2800" dirty="0" smtClean="0">
                <a:solidFill>
                  <a:srgbClr val="9E009E"/>
                </a:solidFill>
                <a:latin typeface="Kristen ITC" panose="03050502040202030202" pitchFamily="66" charset="0"/>
              </a:rPr>
              <a:t>it?</a:t>
            </a:r>
            <a:endParaRPr lang="en-GB" sz="2800" dirty="0">
              <a:solidFill>
                <a:srgbClr val="9E009E"/>
              </a:solidFill>
              <a:latin typeface="Kristen ITC" panose="03050502040202030202" pitchFamily="66" charset="0"/>
            </a:endParaRPr>
          </a:p>
          <a:p>
            <a:pPr algn="ctr"/>
            <a:endParaRPr lang="en-GB" sz="2800" dirty="0">
              <a:solidFill>
                <a:srgbClr val="9E009E"/>
              </a:solidFill>
              <a:latin typeface="Kristen ITC" panose="03050502040202030202" pitchFamily="66" charset="0"/>
            </a:endParaRPr>
          </a:p>
          <a:p>
            <a:pPr algn="ctr"/>
            <a:r>
              <a:rPr lang="en-GB" sz="2800" dirty="0">
                <a:solidFill>
                  <a:srgbClr val="9E009E"/>
                </a:solidFill>
                <a:latin typeface="Kristen ITC" panose="03050502040202030202" pitchFamily="66" charset="0"/>
              </a:rPr>
              <a:t>Who can we talk to if we feel anxious or stressed</a:t>
            </a:r>
            <a:r>
              <a:rPr lang="en-GB" sz="2800" dirty="0" smtClean="0">
                <a:solidFill>
                  <a:srgbClr val="9E009E"/>
                </a:solidFill>
                <a:latin typeface="Kristen ITC" panose="03050502040202030202" pitchFamily="66" charset="0"/>
              </a:rPr>
              <a:t>?</a:t>
            </a:r>
            <a:endParaRPr lang="en-GB" sz="2800" dirty="0">
              <a:solidFill>
                <a:srgbClr val="9E009E"/>
              </a:solidFill>
              <a:latin typeface="Kristen ITC" panose="03050502040202030202" pitchFamily="66" charset="0"/>
            </a:endParaRPr>
          </a:p>
          <a:p>
            <a:pPr algn="ctr"/>
            <a:endParaRPr lang="en-GB" sz="2800" dirty="0">
              <a:solidFill>
                <a:srgbClr val="0040C0"/>
              </a:solidFill>
              <a:latin typeface="Arial Rounded MT Bold" panose="020F0704030504030204" pitchFamily="34" charset="0"/>
            </a:endParaRPr>
          </a:p>
        </p:txBody>
      </p:sp>
      <p:pic>
        <p:nvPicPr>
          <p:cNvPr id="4098" name="Picture 2" descr="Image result for worry  inside ou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1962" y="154646"/>
            <a:ext cx="3176918" cy="238269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See the source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407" y="92870"/>
            <a:ext cx="1094176" cy="109417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See the source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407" y="5677036"/>
            <a:ext cx="1094176" cy="109417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See the source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91587" y="5677036"/>
            <a:ext cx="1094176" cy="109417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See the source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01574" y="92870"/>
            <a:ext cx="1094176" cy="109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55316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peech Bubble: Rectangle with Corners Rounded 7">
            <a:extLst>
              <a:ext uri="{FF2B5EF4-FFF2-40B4-BE49-F238E27FC236}">
                <a16:creationId xmlns:a16="http://schemas.microsoft.com/office/drawing/2014/main" xmlns="" id="{7D1BF151-9123-4B28-A0F4-24AB7028194E}"/>
              </a:ext>
            </a:extLst>
          </p:cNvPr>
          <p:cNvSpPr/>
          <p:nvPr/>
        </p:nvSpPr>
        <p:spPr>
          <a:xfrm>
            <a:off x="1177582" y="1867389"/>
            <a:ext cx="9622689" cy="3694628"/>
          </a:xfrm>
          <a:prstGeom prst="wedgeRoundRectCallout">
            <a:avLst>
              <a:gd name="adj1" fmla="val 3357"/>
              <a:gd name="adj2" fmla="val 84831"/>
              <a:gd name="adj3" fmla="val 16667"/>
            </a:avLst>
          </a:prstGeom>
          <a:ln w="38100">
            <a:solidFill>
              <a:srgbClr val="FF0000"/>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GB" sz="2800" dirty="0" smtClean="0">
                <a:solidFill>
                  <a:srgbClr val="9E009E"/>
                </a:solidFill>
                <a:latin typeface="Kristen ITC" panose="03050502040202030202" pitchFamily="66" charset="0"/>
              </a:rPr>
              <a:t>There are lots of ways to manage fear, stress and anxiety.  These can include:</a:t>
            </a:r>
          </a:p>
          <a:p>
            <a:pPr algn="ctr"/>
            <a:endParaRPr lang="en-GB" sz="1500" dirty="0" smtClean="0">
              <a:solidFill>
                <a:srgbClr val="9E009E"/>
              </a:solidFill>
              <a:latin typeface="Kristen ITC" panose="03050502040202030202" pitchFamily="66" charset="0"/>
            </a:endParaRPr>
          </a:p>
          <a:p>
            <a:pPr marL="457200" indent="-457200" algn="ctr">
              <a:buFont typeface="Arial" charset="0"/>
              <a:buChar char="•"/>
            </a:pPr>
            <a:r>
              <a:rPr lang="en-GB" sz="2800" dirty="0" smtClean="0">
                <a:solidFill>
                  <a:srgbClr val="9E009E"/>
                </a:solidFill>
                <a:latin typeface="Kristen ITC" panose="03050502040202030202" pitchFamily="66" charset="0"/>
              </a:rPr>
              <a:t>Practicing relaxation techniques such as mindfulness, yoga or deep breathing</a:t>
            </a:r>
          </a:p>
          <a:p>
            <a:pPr marL="457200" indent="-457200" algn="ctr">
              <a:buFont typeface="Arial" charset="0"/>
              <a:buChar char="•"/>
            </a:pPr>
            <a:r>
              <a:rPr lang="en-GB" sz="2800" dirty="0" smtClean="0">
                <a:solidFill>
                  <a:srgbClr val="9E009E"/>
                </a:solidFill>
                <a:latin typeface="Kristen ITC" panose="03050502040202030202" pitchFamily="66" charset="0"/>
              </a:rPr>
              <a:t>Starting a ‘worry’ box or journal where you can write down how you are feeling</a:t>
            </a:r>
          </a:p>
          <a:p>
            <a:pPr marL="457200" indent="-457200" algn="ctr">
              <a:buFont typeface="Arial" charset="0"/>
              <a:buChar char="•"/>
            </a:pPr>
            <a:r>
              <a:rPr lang="en-GB" sz="2800" dirty="0" smtClean="0">
                <a:solidFill>
                  <a:srgbClr val="9E009E"/>
                </a:solidFill>
                <a:latin typeface="Kristen ITC" panose="03050502040202030202" pitchFamily="66" charset="0"/>
              </a:rPr>
              <a:t>Talking to a trusted friend or adult</a:t>
            </a:r>
          </a:p>
        </p:txBody>
      </p:sp>
      <p:pic>
        <p:nvPicPr>
          <p:cNvPr id="4098" name="Picture 2" descr="Image result for worry  inside ou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1011" y="92870"/>
            <a:ext cx="2222262" cy="166669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See the source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407" y="92870"/>
            <a:ext cx="1094176" cy="109417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See the source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407" y="5677036"/>
            <a:ext cx="1094176" cy="109417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See the source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91587" y="5677036"/>
            <a:ext cx="1094176" cy="109417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See the source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01574" y="92870"/>
            <a:ext cx="1094176" cy="109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93275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See the source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407" y="92870"/>
            <a:ext cx="1094176" cy="109417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See the source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407" y="5685663"/>
            <a:ext cx="1094176" cy="109417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See the source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78569" y="92870"/>
            <a:ext cx="1094176" cy="109417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See the source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78569" y="5685663"/>
            <a:ext cx="1094176" cy="109417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598762" y="247291"/>
            <a:ext cx="8971472" cy="1015663"/>
          </a:xfrm>
          <a:prstGeom prst="rect">
            <a:avLst/>
          </a:prstGeom>
          <a:noFill/>
        </p:spPr>
        <p:txBody>
          <a:bodyPr wrap="square" rtlCol="0">
            <a:spAutoFit/>
          </a:bodyPr>
          <a:lstStyle/>
          <a:p>
            <a:pPr algn="ctr"/>
            <a:r>
              <a:rPr lang="en-GB" sz="6000" b="1" dirty="0" smtClean="0">
                <a:solidFill>
                  <a:srgbClr val="FF3399"/>
                </a:solidFill>
                <a:latin typeface="Comic Sans MS" panose="030F0702030302020204" pitchFamily="66" charset="0"/>
              </a:rPr>
              <a:t>Remember</a:t>
            </a:r>
            <a:endParaRPr lang="en-GB" sz="6000" b="1" dirty="0">
              <a:solidFill>
                <a:srgbClr val="FF3399"/>
              </a:solidFill>
              <a:latin typeface="Comic Sans MS" panose="030F0702030302020204" pitchFamily="66" charset="0"/>
            </a:endParaRPr>
          </a:p>
        </p:txBody>
      </p:sp>
      <p:sp>
        <p:nvSpPr>
          <p:cNvPr id="13" name="Speech Bubble: Rectangle with Corners Rounded 7">
            <a:extLst>
              <a:ext uri="{FF2B5EF4-FFF2-40B4-BE49-F238E27FC236}">
                <a16:creationId xmlns:a16="http://schemas.microsoft.com/office/drawing/2014/main" xmlns="" id="{7D1BF151-9123-4B28-A0F4-24AB7028194E}"/>
              </a:ext>
            </a:extLst>
          </p:cNvPr>
          <p:cNvSpPr/>
          <p:nvPr/>
        </p:nvSpPr>
        <p:spPr>
          <a:xfrm>
            <a:off x="1097070" y="1917416"/>
            <a:ext cx="9632829" cy="3779758"/>
          </a:xfrm>
          <a:prstGeom prst="wedgeRoundRectCallout">
            <a:avLst>
              <a:gd name="adj1" fmla="val 3357"/>
              <a:gd name="adj2" fmla="val 84831"/>
              <a:gd name="adj3" fmla="val 16667"/>
            </a:avLst>
          </a:prstGeom>
          <a:ln w="38100">
            <a:solidFill>
              <a:srgbClr val="0053FA"/>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a:endParaRPr lang="en-GB" sz="3200" dirty="0">
              <a:solidFill>
                <a:srgbClr val="33CC33"/>
              </a:solidFill>
              <a:latin typeface="Kristen ITC" panose="03050502040202030202" pitchFamily="66" charset="0"/>
            </a:endParaRPr>
          </a:p>
          <a:p>
            <a:pPr algn="ctr"/>
            <a:r>
              <a:rPr lang="en-GB" sz="3200" dirty="0" smtClean="0">
                <a:solidFill>
                  <a:srgbClr val="FF6600"/>
                </a:solidFill>
                <a:latin typeface="Kristen ITC" panose="03050502040202030202" pitchFamily="66" charset="0"/>
              </a:rPr>
              <a:t>Sometimes it’s hard to manage your emotions but it’s really important that you talk about them.  Everyone at Meadow park is here to help you and you can talk to us about your </a:t>
            </a:r>
            <a:r>
              <a:rPr lang="en-GB" sz="3200" dirty="0" err="1" smtClean="0">
                <a:solidFill>
                  <a:srgbClr val="FF6600"/>
                </a:solidFill>
                <a:latin typeface="Kristen ITC" panose="03050502040202030202" pitchFamily="66" charset="0"/>
              </a:rPr>
              <a:t>feelingsand</a:t>
            </a:r>
            <a:r>
              <a:rPr lang="en-GB" sz="3200" dirty="0" smtClean="0">
                <a:solidFill>
                  <a:srgbClr val="FF6600"/>
                </a:solidFill>
                <a:latin typeface="Kristen ITC" panose="03050502040202030202" pitchFamily="66" charset="0"/>
              </a:rPr>
              <a:t> emotions at any time.</a:t>
            </a:r>
          </a:p>
          <a:p>
            <a:endParaRPr lang="en-GB" sz="2400" dirty="0">
              <a:solidFill>
                <a:srgbClr val="FF0066"/>
              </a:solidFill>
              <a:latin typeface="Arial Rounded MT Bold" panose="020F0704030504030204" pitchFamily="34" charset="0"/>
            </a:endParaRPr>
          </a:p>
        </p:txBody>
      </p:sp>
    </p:spTree>
    <p:extLst>
      <p:ext uri="{BB962C8B-B14F-4D97-AF65-F5344CB8AC3E}">
        <p14:creationId xmlns:p14="http://schemas.microsoft.com/office/powerpoint/2010/main" val="3213016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See the source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407" y="92870"/>
            <a:ext cx="1094176" cy="109417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See the source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407" y="5685663"/>
            <a:ext cx="1094176" cy="109417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See the source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78569" y="92870"/>
            <a:ext cx="1094176" cy="109417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See the source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78569" y="5685663"/>
            <a:ext cx="1094176" cy="109417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xmlns="" id="{AF75B004-59A8-433F-A75C-410B11593DFB}"/>
              </a:ext>
            </a:extLst>
          </p:cNvPr>
          <p:cNvPicPr>
            <a:picLocks noChangeAspect="1"/>
          </p:cNvPicPr>
          <p:nvPr/>
        </p:nvPicPr>
        <p:blipFill>
          <a:blip r:embed="rId3"/>
          <a:stretch>
            <a:fillRect/>
          </a:stretch>
        </p:blipFill>
        <p:spPr>
          <a:xfrm>
            <a:off x="435075" y="2120326"/>
            <a:ext cx="5444832" cy="2221636"/>
          </a:xfrm>
          <a:prstGeom prst="rect">
            <a:avLst/>
          </a:prstGeom>
        </p:spPr>
      </p:pic>
      <p:sp>
        <p:nvSpPr>
          <p:cNvPr id="2" name="TextBox 1"/>
          <p:cNvSpPr txBox="1"/>
          <p:nvPr/>
        </p:nvSpPr>
        <p:spPr>
          <a:xfrm>
            <a:off x="1598762" y="247291"/>
            <a:ext cx="8971472" cy="1015663"/>
          </a:xfrm>
          <a:prstGeom prst="rect">
            <a:avLst/>
          </a:prstGeom>
          <a:noFill/>
        </p:spPr>
        <p:txBody>
          <a:bodyPr wrap="square" rtlCol="0">
            <a:spAutoFit/>
          </a:bodyPr>
          <a:lstStyle/>
          <a:p>
            <a:pPr algn="ctr"/>
            <a:r>
              <a:rPr lang="en-GB" sz="6000" b="1" dirty="0" smtClean="0">
                <a:solidFill>
                  <a:srgbClr val="9E009E"/>
                </a:solidFill>
                <a:latin typeface="Comic Sans MS" panose="030F0702030302020204" pitchFamily="66" charset="0"/>
              </a:rPr>
              <a:t>Who else can help?</a:t>
            </a:r>
            <a:endParaRPr lang="en-GB" sz="6000" b="1" dirty="0">
              <a:solidFill>
                <a:srgbClr val="9E009E"/>
              </a:solidFill>
              <a:latin typeface="Comic Sans MS" panose="030F0702030302020204" pitchFamily="66" charset="0"/>
            </a:endParaRPr>
          </a:p>
        </p:txBody>
      </p:sp>
      <p:pic>
        <p:nvPicPr>
          <p:cNvPr id="12" name="Picture 2" descr="Image result for samaritans logo">
            <a:extLst>
              <a:ext uri="{FF2B5EF4-FFF2-40B4-BE49-F238E27FC236}">
                <a16:creationId xmlns:a16="http://schemas.microsoft.com/office/drawing/2014/main" xmlns="" id="{D870B51A-C00F-4CE5-8110-F7D939F3CBA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9504" y="1114213"/>
            <a:ext cx="4876800" cy="27432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280694" y="3370053"/>
            <a:ext cx="4019910" cy="2092881"/>
          </a:xfrm>
          <a:prstGeom prst="rect">
            <a:avLst/>
          </a:prstGeom>
          <a:noFill/>
        </p:spPr>
        <p:txBody>
          <a:bodyPr wrap="square" rtlCol="0">
            <a:spAutoFit/>
          </a:bodyPr>
          <a:lstStyle/>
          <a:p>
            <a:pPr algn="ctr"/>
            <a:r>
              <a:rPr lang="en-GB" sz="2800" dirty="0">
                <a:solidFill>
                  <a:srgbClr val="00B050"/>
                </a:solidFill>
                <a:latin typeface="Arial Rounded MT Bold" panose="020F0704030504030204" pitchFamily="34" charset="0"/>
              </a:rPr>
              <a:t>Call </a:t>
            </a:r>
            <a:r>
              <a:rPr lang="en-GB" sz="2800" b="1" dirty="0">
                <a:solidFill>
                  <a:srgbClr val="00B050"/>
                </a:solidFill>
                <a:latin typeface="Arial Rounded MT Bold" panose="020F0704030504030204" pitchFamily="34" charset="0"/>
              </a:rPr>
              <a:t>116 123 </a:t>
            </a:r>
            <a:r>
              <a:rPr lang="en-GB" sz="2800" dirty="0">
                <a:solidFill>
                  <a:srgbClr val="00B050"/>
                </a:solidFill>
                <a:latin typeface="Arial Rounded MT Bold" panose="020F0704030504030204" pitchFamily="34" charset="0"/>
              </a:rPr>
              <a:t>or email </a:t>
            </a:r>
            <a:r>
              <a:rPr lang="en-GB" sz="2800" dirty="0">
                <a:solidFill>
                  <a:srgbClr val="00B050"/>
                </a:solidFill>
                <a:latin typeface="Arial Rounded MT Bold" panose="020F0704030504030204" pitchFamily="34" charset="0"/>
                <a:hlinkClick r:id="rId5"/>
              </a:rPr>
              <a:t>jo@samaritans.org</a:t>
            </a:r>
            <a:r>
              <a:rPr lang="en-GB" sz="2800" dirty="0">
                <a:solidFill>
                  <a:srgbClr val="00B050"/>
                </a:solidFill>
                <a:latin typeface="Arial Rounded MT Bold" panose="020F0704030504030204" pitchFamily="34" charset="0"/>
              </a:rPr>
              <a:t> or write a letter or visit a local branch.</a:t>
            </a:r>
            <a:endParaRPr lang="en-US" sz="2800" dirty="0">
              <a:latin typeface="Arial Rounded MT Bold" panose="020F0704030504030204" pitchFamily="34" charset="0"/>
            </a:endParaRPr>
          </a:p>
          <a:p>
            <a:endParaRPr lang="en-GB" dirty="0"/>
          </a:p>
        </p:txBody>
      </p:sp>
    </p:spTree>
    <p:extLst>
      <p:ext uri="{BB962C8B-B14F-4D97-AF65-F5344CB8AC3E}">
        <p14:creationId xmlns:p14="http://schemas.microsoft.com/office/powerpoint/2010/main" val="177486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additive="base">
                                        <p:cTn id="14" dur="500" fill="hold"/>
                                        <p:tgtEl>
                                          <p:spTgt spid="12"/>
                                        </p:tgtEl>
                                        <p:attrNameLst>
                                          <p:attrName>ppt_x</p:attrName>
                                        </p:attrNameLst>
                                      </p:cBhvr>
                                      <p:tavLst>
                                        <p:tav tm="0">
                                          <p:val>
                                            <p:strVal val="#ppt_x"/>
                                          </p:val>
                                        </p:tav>
                                        <p:tav tm="100000">
                                          <p:val>
                                            <p:strVal val="#ppt_x"/>
                                          </p:val>
                                        </p:tav>
                                      </p:tavLst>
                                    </p:anim>
                                    <p:anim calcmode="lin" valueType="num">
                                      <p:cBhvr additive="base">
                                        <p:cTn id="1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peech Bubble: Rectangle with Corners Rounded 7">
            <a:extLst>
              <a:ext uri="{FF2B5EF4-FFF2-40B4-BE49-F238E27FC236}">
                <a16:creationId xmlns:a16="http://schemas.microsoft.com/office/drawing/2014/main" xmlns="" id="{7D1BF151-9123-4B28-A0F4-24AB7028194E}"/>
              </a:ext>
            </a:extLst>
          </p:cNvPr>
          <p:cNvSpPr/>
          <p:nvPr/>
        </p:nvSpPr>
        <p:spPr>
          <a:xfrm>
            <a:off x="1035171" y="161304"/>
            <a:ext cx="10134127" cy="4869418"/>
          </a:xfrm>
          <a:prstGeom prst="wedgeRoundRectCallout">
            <a:avLst>
              <a:gd name="adj1" fmla="val 3357"/>
              <a:gd name="adj2" fmla="val 84831"/>
              <a:gd name="adj3" fmla="val 16667"/>
            </a:avLst>
          </a:prstGeom>
          <a:ln w="38100">
            <a:solidFill>
              <a:srgbClr val="0DFF7A"/>
            </a:solidFill>
          </a:ln>
        </p:spPr>
        <p:style>
          <a:lnRef idx="2">
            <a:schemeClr val="accent2"/>
          </a:lnRef>
          <a:fillRef idx="1">
            <a:schemeClr val="lt1"/>
          </a:fillRef>
          <a:effectRef idx="0">
            <a:schemeClr val="accent2"/>
          </a:effectRef>
          <a:fontRef idx="minor">
            <a:schemeClr val="dk1"/>
          </a:fontRef>
        </p:style>
        <p:txBody>
          <a:bodyPr wrap="square">
            <a:spAutoFit/>
          </a:bodyPr>
          <a:lstStyle/>
          <a:p>
            <a:r>
              <a:rPr lang="en-GB" sz="2000" dirty="0" smtClean="0">
                <a:solidFill>
                  <a:srgbClr val="0033CC"/>
                </a:solidFill>
                <a:latin typeface="Kristen ITC" panose="03050502040202030202" pitchFamily="66" charset="0"/>
              </a:rPr>
              <a:t>“Piglet?”  Winnie the Pooh said. </a:t>
            </a:r>
          </a:p>
          <a:p>
            <a:r>
              <a:rPr lang="en-GB" sz="2000" dirty="0" smtClean="0">
                <a:solidFill>
                  <a:srgbClr val="0033CC"/>
                </a:solidFill>
                <a:latin typeface="Kristen ITC" panose="03050502040202030202" pitchFamily="66" charset="0"/>
              </a:rPr>
              <a:t>“Yes?”</a:t>
            </a:r>
          </a:p>
          <a:p>
            <a:r>
              <a:rPr lang="en-GB" sz="2000" dirty="0" smtClean="0">
                <a:solidFill>
                  <a:srgbClr val="0033CC"/>
                </a:solidFill>
                <a:latin typeface="Kristen ITC" panose="03050502040202030202" pitchFamily="66" charset="0"/>
              </a:rPr>
              <a:t>“Do you ever have days when everything feels…Not ok at all? And sometimes you don’t even know why you feel that way, you just know that you do?” Piglet nodded his head…</a:t>
            </a:r>
            <a:endParaRPr lang="en-GB" sz="2000" dirty="0">
              <a:solidFill>
                <a:srgbClr val="0033CC"/>
              </a:solidFill>
              <a:latin typeface="Kristen ITC" panose="03050502040202030202" pitchFamily="66" charset="0"/>
            </a:endParaRPr>
          </a:p>
          <a:p>
            <a:r>
              <a:rPr lang="en-GB" sz="2000" dirty="0" smtClean="0">
                <a:solidFill>
                  <a:srgbClr val="0033CC"/>
                </a:solidFill>
                <a:latin typeface="Kristen ITC" panose="03050502040202030202" pitchFamily="66" charset="0"/>
              </a:rPr>
              <a:t>“Oh yes, I definitely have those days” he said.</a:t>
            </a:r>
          </a:p>
          <a:p>
            <a:r>
              <a:rPr lang="en-GB" sz="2000" dirty="0" smtClean="0">
                <a:solidFill>
                  <a:srgbClr val="0033CC"/>
                </a:solidFill>
                <a:latin typeface="Kristen ITC" panose="03050502040202030202" pitchFamily="66" charset="0"/>
              </a:rPr>
              <a:t>“Really?” </a:t>
            </a:r>
            <a:r>
              <a:rPr lang="en-GB" sz="2000" dirty="0">
                <a:solidFill>
                  <a:srgbClr val="0033CC"/>
                </a:solidFill>
                <a:latin typeface="Kristen ITC" panose="03050502040202030202" pitchFamily="66" charset="0"/>
              </a:rPr>
              <a:t>Winnie the Pooh </a:t>
            </a:r>
            <a:r>
              <a:rPr lang="en-GB" sz="2000" dirty="0" smtClean="0">
                <a:solidFill>
                  <a:srgbClr val="0033CC"/>
                </a:solidFill>
                <a:latin typeface="Kristen ITC" panose="03050502040202030202" pitchFamily="66" charset="0"/>
              </a:rPr>
              <a:t>said “I would never have thought that.  You always seem so happy, you never seem angry or upset” </a:t>
            </a:r>
          </a:p>
          <a:p>
            <a:r>
              <a:rPr lang="en-GB" sz="2000" dirty="0" smtClean="0">
                <a:solidFill>
                  <a:srgbClr val="0033CC"/>
                </a:solidFill>
                <a:latin typeface="Kristen ITC" panose="03050502040202030202" pitchFamily="66" charset="0"/>
              </a:rPr>
              <a:t>“Ah” said Piglet.  “Well here’s the thing.  There are 2 things you need to know…. The first thing is that everyone feels angry, upset, anxious and fed up, some people are just better at hiding it than others.  The second is that everyone has days when they feel not ok at all.  All you need to do on those days is to come and fine me and tell me.  Don’t ever feel like you have to hide it.  Always come and tell me, because I will always be there”.</a:t>
            </a:r>
            <a:endParaRPr lang="en-GB" sz="2000" dirty="0">
              <a:solidFill>
                <a:srgbClr val="0033CC"/>
              </a:solidFill>
              <a:latin typeface="Kristen ITC" panose="03050502040202030202" pitchFamily="66" charset="0"/>
            </a:endParaRPr>
          </a:p>
        </p:txBody>
      </p:sp>
      <p:pic>
        <p:nvPicPr>
          <p:cNvPr id="5122" name="Picture 2" descr="Image result for winnie the pooh and pigl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3713" y="5260041"/>
            <a:ext cx="2344289" cy="1470148"/>
          </a:xfrm>
          <a:prstGeom prst="rect">
            <a:avLst/>
          </a:prstGeom>
          <a:noFill/>
          <a:effectLst>
            <a:glow rad="228600">
              <a:schemeClr val="accent4">
                <a:satMod val="175000"/>
                <a:alpha val="40000"/>
              </a:schemeClr>
            </a:glow>
          </a:effectLst>
          <a:extLst>
            <a:ext uri="{909E8E84-426E-40DD-AFC4-6F175D3DCCD1}">
              <a14:hiddenFill xmlns:a14="http://schemas.microsoft.com/office/drawing/2010/main">
                <a:solidFill>
                  <a:srgbClr val="FFFFFF"/>
                </a:solidFill>
              </a14:hiddenFill>
            </a:ext>
          </a:extLst>
        </p:spPr>
      </p:pic>
      <p:pic>
        <p:nvPicPr>
          <p:cNvPr id="9" name="Picture 2" descr="See the source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013" y="92869"/>
            <a:ext cx="809523" cy="80952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See the source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14978" y="6008638"/>
            <a:ext cx="809523" cy="80952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See the source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51" y="6008639"/>
            <a:ext cx="809523" cy="809523"/>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See the source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14978" y="92869"/>
            <a:ext cx="809523" cy="8095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85371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A8AEEB-C3C3-432D-AD10-94E5E231CDD1}"/>
              </a:ext>
            </a:extLst>
          </p:cNvPr>
          <p:cNvSpPr>
            <a:spLocks noGrp="1"/>
          </p:cNvSpPr>
          <p:nvPr>
            <p:ph type="ctrTitle"/>
          </p:nvPr>
        </p:nvSpPr>
        <p:spPr>
          <a:xfrm>
            <a:off x="1334220" y="661359"/>
            <a:ext cx="9575320" cy="2503352"/>
          </a:xfrm>
          <a:prstGeom prst="flowChartAlternateProcess">
            <a:avLst/>
          </a:prstGeom>
          <a:solidFill>
            <a:schemeClr val="bg1"/>
          </a:solidFill>
          <a:ln>
            <a:solidFill>
              <a:schemeClr val="accent1">
                <a:lumMod val="40000"/>
                <a:lumOff val="60000"/>
              </a:schemeClr>
            </a:solidFill>
          </a:ln>
        </p:spPr>
        <p:txBody>
          <a:bodyPr anchor="ctr" anchorCtr="1">
            <a:normAutofit fontScale="90000"/>
          </a:bodyPr>
          <a:lstStyle/>
          <a:p>
            <a:r>
              <a:rPr lang="en-GB" sz="4800" b="1" dirty="0" smtClean="0">
                <a:solidFill>
                  <a:srgbClr val="7030A0"/>
                </a:solidFill>
                <a:latin typeface="Kristen ITC" panose="03050502040202030202" pitchFamily="66" charset="0"/>
              </a:rPr>
              <a:t>Emotions are also called feelings. They are part of human nature and give </a:t>
            </a:r>
            <a:r>
              <a:rPr lang="en-GB" sz="4800" b="1" dirty="0">
                <a:solidFill>
                  <a:srgbClr val="7030A0"/>
                </a:solidFill>
                <a:latin typeface="Kristen ITC" panose="03050502040202030202" pitchFamily="66" charset="0"/>
              </a:rPr>
              <a:t>us information about what we are going </a:t>
            </a:r>
            <a:r>
              <a:rPr lang="en-GB" sz="4800" b="1" dirty="0" smtClean="0">
                <a:solidFill>
                  <a:srgbClr val="7030A0"/>
                </a:solidFill>
                <a:latin typeface="Kristen ITC" panose="03050502040202030202" pitchFamily="66" charset="0"/>
              </a:rPr>
              <a:t>through.</a:t>
            </a:r>
            <a:endParaRPr lang="en-US" sz="4800" b="1" dirty="0">
              <a:solidFill>
                <a:srgbClr val="7030A0"/>
              </a:solidFill>
              <a:latin typeface="Kristen ITC" panose="03050502040202030202" pitchFamily="66" charset="0"/>
            </a:endParaRPr>
          </a:p>
        </p:txBody>
      </p:sp>
      <p:pic>
        <p:nvPicPr>
          <p:cNvPr id="5" name="Picture 2" descr="See the source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01413" y="3589444"/>
            <a:ext cx="2550525" cy="2550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97717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A8AEEB-C3C3-432D-AD10-94E5E231CDD1}"/>
              </a:ext>
            </a:extLst>
          </p:cNvPr>
          <p:cNvSpPr>
            <a:spLocks noGrp="1"/>
          </p:cNvSpPr>
          <p:nvPr>
            <p:ph type="ctrTitle"/>
          </p:nvPr>
        </p:nvSpPr>
        <p:spPr>
          <a:xfrm>
            <a:off x="1334220" y="661359"/>
            <a:ext cx="9575320" cy="2503352"/>
          </a:xfrm>
          <a:prstGeom prst="flowChartAlternateProcess">
            <a:avLst/>
          </a:prstGeom>
          <a:solidFill>
            <a:schemeClr val="bg1"/>
          </a:solidFill>
          <a:ln>
            <a:solidFill>
              <a:schemeClr val="accent1">
                <a:lumMod val="40000"/>
                <a:lumOff val="60000"/>
              </a:schemeClr>
            </a:solidFill>
          </a:ln>
        </p:spPr>
        <p:txBody>
          <a:bodyPr anchor="ctr" anchorCtr="1">
            <a:normAutofit fontScale="90000"/>
          </a:bodyPr>
          <a:lstStyle/>
          <a:p>
            <a:r>
              <a:rPr lang="en-GB" sz="4800" b="1" dirty="0" smtClean="0">
                <a:solidFill>
                  <a:srgbClr val="0053FA"/>
                </a:solidFill>
                <a:latin typeface="Kristen ITC" panose="03050502040202030202" pitchFamily="66" charset="0"/>
              </a:rPr>
              <a:t>Understanding our emotions and finding positive ways to manage them is really important.</a:t>
            </a:r>
            <a:endParaRPr lang="en-US" sz="4800" b="1" dirty="0">
              <a:solidFill>
                <a:srgbClr val="0053FA"/>
              </a:solidFill>
              <a:latin typeface="Kristen ITC" panose="03050502040202030202" pitchFamily="66" charset="0"/>
            </a:endParaRPr>
          </a:p>
        </p:txBody>
      </p:sp>
      <p:pic>
        <p:nvPicPr>
          <p:cNvPr id="5" name="Picture 2" descr="See the source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01413" y="3589444"/>
            <a:ext cx="2550525" cy="2550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72567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See the source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94521" y="5513118"/>
            <a:ext cx="1138685" cy="113868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See the source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2657" y="5513117"/>
            <a:ext cx="1138685" cy="113868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247955" y="759125"/>
            <a:ext cx="9437298" cy="646331"/>
          </a:xfrm>
          <a:prstGeom prst="rect">
            <a:avLst/>
          </a:prstGeom>
          <a:noFill/>
        </p:spPr>
        <p:txBody>
          <a:bodyPr wrap="square" rtlCol="0">
            <a:spAutoFit/>
          </a:bodyPr>
          <a:lstStyle/>
          <a:p>
            <a:pPr algn="ctr"/>
            <a:r>
              <a:rPr lang="en-GB" sz="3600" b="1" dirty="0">
                <a:solidFill>
                  <a:srgbClr val="00B050"/>
                </a:solidFill>
                <a:latin typeface="Kristen ITC" panose="03050502040202030202" pitchFamily="66" charset="0"/>
              </a:rPr>
              <a:t>It’s important to remember that</a:t>
            </a:r>
            <a:r>
              <a:rPr lang="en-GB" sz="3600" b="1" dirty="0" smtClean="0">
                <a:solidFill>
                  <a:srgbClr val="00B050"/>
                </a:solidFill>
                <a:latin typeface="Kristen ITC" panose="03050502040202030202" pitchFamily="66" charset="0"/>
              </a:rPr>
              <a:t>:</a:t>
            </a:r>
            <a:endParaRPr lang="en-GB" sz="3600" dirty="0"/>
          </a:p>
        </p:txBody>
      </p:sp>
      <p:sp>
        <p:nvSpPr>
          <p:cNvPr id="7" name="TextBox 6"/>
          <p:cNvSpPr txBox="1"/>
          <p:nvPr/>
        </p:nvSpPr>
        <p:spPr>
          <a:xfrm>
            <a:off x="1247955" y="1840302"/>
            <a:ext cx="9489056" cy="3693319"/>
          </a:xfrm>
          <a:prstGeom prst="rect">
            <a:avLst/>
          </a:prstGeom>
          <a:noFill/>
        </p:spPr>
        <p:txBody>
          <a:bodyPr wrap="square" rtlCol="0">
            <a:spAutoFit/>
          </a:bodyPr>
          <a:lstStyle/>
          <a:p>
            <a:pPr marL="285750" indent="-285750">
              <a:buFont typeface="Arial" panose="020B0604020202020204" pitchFamily="34" charset="0"/>
              <a:buChar char="•"/>
            </a:pPr>
            <a:r>
              <a:rPr lang="en-GB" sz="3600" b="1" dirty="0">
                <a:solidFill>
                  <a:srgbClr val="00B050"/>
                </a:solidFill>
                <a:latin typeface="Kristen ITC" panose="03050502040202030202" pitchFamily="66" charset="0"/>
              </a:rPr>
              <a:t>Emotions come and </a:t>
            </a:r>
            <a:r>
              <a:rPr lang="en-GB" sz="3600" b="1" dirty="0" smtClean="0">
                <a:solidFill>
                  <a:srgbClr val="00B050"/>
                </a:solidFill>
                <a:latin typeface="Kristen ITC" panose="03050502040202030202" pitchFamily="66" charset="0"/>
              </a:rPr>
              <a:t>go</a:t>
            </a:r>
          </a:p>
          <a:p>
            <a:pPr marL="285750" indent="-285750">
              <a:buFont typeface="Arial" panose="020B0604020202020204" pitchFamily="34" charset="0"/>
              <a:buChar char="•"/>
            </a:pPr>
            <a:r>
              <a:rPr lang="en-GB" sz="3600" b="1" dirty="0" smtClean="0">
                <a:solidFill>
                  <a:srgbClr val="00B050"/>
                </a:solidFill>
                <a:latin typeface="Kristen ITC" panose="03050502040202030202" pitchFamily="66" charset="0"/>
              </a:rPr>
              <a:t>Emotions </a:t>
            </a:r>
            <a:r>
              <a:rPr lang="en-GB" sz="3600" b="1" dirty="0">
                <a:solidFill>
                  <a:srgbClr val="00B050"/>
                </a:solidFill>
                <a:latin typeface="Kristen ITC" panose="03050502040202030202" pitchFamily="66" charset="0"/>
              </a:rPr>
              <a:t>can be mild, intense or anywhere in </a:t>
            </a:r>
            <a:r>
              <a:rPr lang="en-GB" sz="3600" b="1" dirty="0" smtClean="0">
                <a:solidFill>
                  <a:srgbClr val="00B050"/>
                </a:solidFill>
                <a:latin typeface="Kristen ITC" panose="03050502040202030202" pitchFamily="66" charset="0"/>
              </a:rPr>
              <a:t>between</a:t>
            </a:r>
          </a:p>
          <a:p>
            <a:pPr marL="285750" indent="-285750">
              <a:buFont typeface="Arial" panose="020B0604020202020204" pitchFamily="34" charset="0"/>
              <a:buChar char="•"/>
            </a:pPr>
            <a:r>
              <a:rPr lang="en-GB" sz="3600" b="1" dirty="0" smtClean="0">
                <a:solidFill>
                  <a:srgbClr val="00B050"/>
                </a:solidFill>
                <a:latin typeface="Kristen ITC" panose="03050502040202030202" pitchFamily="66" charset="0"/>
              </a:rPr>
              <a:t>There </a:t>
            </a:r>
            <a:r>
              <a:rPr lang="en-GB" sz="3600" b="1" dirty="0">
                <a:solidFill>
                  <a:srgbClr val="00B050"/>
                </a:solidFill>
                <a:latin typeface="Kristen ITC" panose="03050502040202030202" pitchFamily="66" charset="0"/>
              </a:rPr>
              <a:t>are no good or bad emotions but there are positive and negative ways to express </a:t>
            </a:r>
            <a:r>
              <a:rPr lang="en-GB" sz="3600" b="1" dirty="0" smtClean="0">
                <a:solidFill>
                  <a:srgbClr val="00B050"/>
                </a:solidFill>
                <a:latin typeface="Kristen ITC" panose="03050502040202030202" pitchFamily="66" charset="0"/>
              </a:rPr>
              <a:t>them</a:t>
            </a:r>
            <a:endParaRPr lang="en-GB" sz="3600" dirty="0"/>
          </a:p>
          <a:p>
            <a:endParaRPr lang="en-GB" dirty="0"/>
          </a:p>
        </p:txBody>
      </p:sp>
    </p:spTree>
    <p:extLst>
      <p:ext uri="{BB962C8B-B14F-4D97-AF65-F5344CB8AC3E}">
        <p14:creationId xmlns:p14="http://schemas.microsoft.com/office/powerpoint/2010/main" val="24048148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xmlns="" id="{D780BBD7-626E-4791-981D-0201EB66D5CF}"/>
              </a:ext>
            </a:extLst>
          </p:cNvPr>
          <p:cNvSpPr txBox="1">
            <a:spLocks noGrp="1"/>
          </p:cNvSpPr>
          <p:nvPr>
            <p:ph type="ctrTitle"/>
          </p:nvPr>
        </p:nvSpPr>
        <p:spPr>
          <a:xfrm>
            <a:off x="1656272" y="1052422"/>
            <a:ext cx="8821946" cy="2783456"/>
          </a:xfrm>
          <a:prstGeom prst="wedgeRoundRectCallout">
            <a:avLst>
              <a:gd name="adj1" fmla="val 593"/>
              <a:gd name="adj2" fmla="val 132522"/>
              <a:gd name="adj3" fmla="val 16667"/>
            </a:avLst>
          </a:prstGeom>
          <a:ln w="38100" cap="flat" cmpd="sng" algn="ctr">
            <a:solidFill>
              <a:srgbClr val="00B0F0"/>
            </a:solidFill>
            <a:prstDash val="solid"/>
            <a:miter lim="800000"/>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defRPr/>
            </a:pPr>
            <a:r>
              <a:rPr lang="en-GB" sz="2400" b="1" dirty="0">
                <a:solidFill>
                  <a:schemeClr val="accent2"/>
                </a:solidFill>
              </a:rPr>
              <a:t>https://www.youtube.com/watch?v=dOkyKyVFnSs</a:t>
            </a:r>
            <a:r>
              <a:rPr lang="en-GB" sz="2400" b="1" dirty="0" smtClean="0">
                <a:solidFill>
                  <a:schemeClr val="accent2"/>
                </a:solidFill>
              </a:rPr>
              <a:t/>
            </a:r>
            <a:br>
              <a:rPr lang="en-GB" sz="2400" b="1" dirty="0" smtClean="0">
                <a:solidFill>
                  <a:schemeClr val="accent2"/>
                </a:solidFill>
              </a:rPr>
            </a:br>
            <a:endParaRPr lang="en-GB" sz="2400" b="1" dirty="0">
              <a:solidFill>
                <a:schemeClr val="accent2"/>
              </a:solidFill>
            </a:endParaRPr>
          </a:p>
        </p:txBody>
      </p:sp>
      <p:pic>
        <p:nvPicPr>
          <p:cNvPr id="2050" name="Picture 2" descr="See the source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407" y="92870"/>
            <a:ext cx="1094176" cy="109417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See the source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12327" y="5705791"/>
            <a:ext cx="1094176" cy="1094176"/>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See the source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407" y="5705791"/>
            <a:ext cx="1094176" cy="1094176"/>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See the source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12327" y="92870"/>
            <a:ext cx="1094176" cy="109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70403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peech Bubble: Rectangle with Corners Rounded 7">
            <a:extLst>
              <a:ext uri="{FF2B5EF4-FFF2-40B4-BE49-F238E27FC236}">
                <a16:creationId xmlns:a16="http://schemas.microsoft.com/office/drawing/2014/main" xmlns="" id="{7D1BF151-9123-4B28-A0F4-24AB7028194E}"/>
              </a:ext>
            </a:extLst>
          </p:cNvPr>
          <p:cNvSpPr/>
          <p:nvPr/>
        </p:nvSpPr>
        <p:spPr>
          <a:xfrm>
            <a:off x="1299713" y="3202330"/>
            <a:ext cx="8982974" cy="2485787"/>
          </a:xfrm>
          <a:prstGeom prst="wedgeRoundRectCallout">
            <a:avLst>
              <a:gd name="adj1" fmla="val 3357"/>
              <a:gd name="adj2" fmla="val 84831"/>
              <a:gd name="adj3" fmla="val 16667"/>
            </a:avLst>
          </a:prstGeom>
          <a:ln w="38100"/>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GB" sz="2800" dirty="0" smtClean="0">
                <a:solidFill>
                  <a:srgbClr val="FF0000"/>
                </a:solidFill>
                <a:latin typeface="Kristen ITC" panose="03050502040202030202" pitchFamily="66" charset="0"/>
              </a:rPr>
              <a:t>What happens when you’re angry?</a:t>
            </a:r>
          </a:p>
          <a:p>
            <a:pPr algn="ctr"/>
            <a:endParaRPr lang="en-GB" sz="2800" dirty="0">
              <a:solidFill>
                <a:srgbClr val="FF0000"/>
              </a:solidFill>
              <a:latin typeface="Kristen ITC" panose="03050502040202030202" pitchFamily="66" charset="0"/>
            </a:endParaRPr>
          </a:p>
          <a:p>
            <a:pPr algn="ctr"/>
            <a:r>
              <a:rPr lang="en-GB" sz="2800" dirty="0" smtClean="0">
                <a:solidFill>
                  <a:srgbClr val="FF0000"/>
                </a:solidFill>
                <a:latin typeface="Kristen ITC" panose="03050502040202030202" pitchFamily="66" charset="0"/>
              </a:rPr>
              <a:t>How can we manage it?</a:t>
            </a:r>
          </a:p>
          <a:p>
            <a:pPr algn="ctr"/>
            <a:endParaRPr lang="en-GB" sz="2800" dirty="0">
              <a:solidFill>
                <a:srgbClr val="FF0000"/>
              </a:solidFill>
              <a:latin typeface="Kristen ITC" panose="03050502040202030202" pitchFamily="66" charset="0"/>
            </a:endParaRPr>
          </a:p>
          <a:p>
            <a:pPr algn="ctr"/>
            <a:r>
              <a:rPr lang="en-GB" sz="2800" dirty="0" smtClean="0">
                <a:solidFill>
                  <a:srgbClr val="FF0000"/>
                </a:solidFill>
                <a:latin typeface="Kristen ITC" panose="03050502040202030202" pitchFamily="66" charset="0"/>
              </a:rPr>
              <a:t>Who can we talk to if we feel angry?</a:t>
            </a:r>
            <a:endParaRPr lang="en-GB" sz="2800" dirty="0">
              <a:solidFill>
                <a:srgbClr val="FF0000"/>
              </a:solidFill>
              <a:latin typeface="Kristen ITC" panose="03050502040202030202" pitchFamily="66" charset="0"/>
            </a:endParaRPr>
          </a:p>
        </p:txBody>
      </p:sp>
      <p:pic>
        <p:nvPicPr>
          <p:cNvPr id="2050" name="Picture 2" descr="Image result for anger inside ou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1" y="372433"/>
            <a:ext cx="3394196" cy="246172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See the source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407" y="92870"/>
            <a:ext cx="1094176" cy="109417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See the source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90072" y="5688117"/>
            <a:ext cx="1094176" cy="109417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See the source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407" y="5688117"/>
            <a:ext cx="1094176" cy="109417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See the source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90072" y="92870"/>
            <a:ext cx="1094176" cy="109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05637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peech Bubble: Rectangle with Corners Rounded 7">
            <a:extLst>
              <a:ext uri="{FF2B5EF4-FFF2-40B4-BE49-F238E27FC236}">
                <a16:creationId xmlns:a16="http://schemas.microsoft.com/office/drawing/2014/main" xmlns="" id="{7D1BF151-9123-4B28-A0F4-24AB7028194E}"/>
              </a:ext>
            </a:extLst>
          </p:cNvPr>
          <p:cNvSpPr/>
          <p:nvPr/>
        </p:nvSpPr>
        <p:spPr>
          <a:xfrm>
            <a:off x="1085568" y="1639191"/>
            <a:ext cx="9737708" cy="4171355"/>
          </a:xfrm>
          <a:prstGeom prst="wedgeRoundRectCallout">
            <a:avLst>
              <a:gd name="adj1" fmla="val 109"/>
              <a:gd name="adj2" fmla="val 75732"/>
              <a:gd name="adj3" fmla="val 16667"/>
            </a:avLst>
          </a:prstGeom>
          <a:ln w="38100"/>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GB" sz="2800" dirty="0" smtClean="0">
                <a:solidFill>
                  <a:srgbClr val="FF0000"/>
                </a:solidFill>
                <a:latin typeface="Kristen ITC" panose="03050502040202030202" pitchFamily="66" charset="0"/>
              </a:rPr>
              <a:t>There are some great strategies you can use to help you if you feel angry…</a:t>
            </a:r>
          </a:p>
          <a:p>
            <a:pPr algn="ctr"/>
            <a:endParaRPr lang="en-GB" sz="1500" dirty="0" smtClean="0">
              <a:solidFill>
                <a:srgbClr val="FF0000"/>
              </a:solidFill>
              <a:latin typeface="Kristen ITC" panose="03050502040202030202" pitchFamily="66" charset="0"/>
            </a:endParaRPr>
          </a:p>
          <a:p>
            <a:pPr marL="457200" indent="-457200" algn="ctr">
              <a:buFont typeface="Arial" charset="0"/>
              <a:buChar char="•"/>
            </a:pPr>
            <a:r>
              <a:rPr lang="en-GB" sz="2800" dirty="0" smtClean="0">
                <a:solidFill>
                  <a:srgbClr val="FF0000"/>
                </a:solidFill>
                <a:latin typeface="Kristen ITC" panose="03050502040202030202" pitchFamily="66" charset="0"/>
              </a:rPr>
              <a:t>Take a few deep breaths</a:t>
            </a:r>
          </a:p>
          <a:p>
            <a:pPr marL="457200" indent="-457200" algn="ctr">
              <a:buFont typeface="Arial" charset="0"/>
              <a:buChar char="•"/>
            </a:pPr>
            <a:r>
              <a:rPr lang="en-GB" sz="2800" dirty="0" smtClean="0">
                <a:solidFill>
                  <a:srgbClr val="FF0000"/>
                </a:solidFill>
                <a:latin typeface="Kristen ITC" panose="03050502040202030202" pitchFamily="66" charset="0"/>
              </a:rPr>
              <a:t>Count to 10</a:t>
            </a:r>
          </a:p>
          <a:p>
            <a:pPr marL="457200" indent="-457200" algn="ctr">
              <a:buFont typeface="Arial" charset="0"/>
              <a:buChar char="•"/>
            </a:pPr>
            <a:r>
              <a:rPr lang="en-GB" sz="2800" dirty="0" smtClean="0">
                <a:solidFill>
                  <a:srgbClr val="FF0000"/>
                </a:solidFill>
                <a:latin typeface="Kristen ITC" panose="03050502040202030202" pitchFamily="66" charset="0"/>
              </a:rPr>
              <a:t>Use the calm cave</a:t>
            </a:r>
          </a:p>
          <a:p>
            <a:pPr marL="457200" indent="-457200" algn="ctr">
              <a:buFont typeface="Arial" charset="0"/>
              <a:buChar char="•"/>
            </a:pPr>
            <a:r>
              <a:rPr lang="en-GB" sz="2800" dirty="0" smtClean="0">
                <a:solidFill>
                  <a:srgbClr val="FF0000"/>
                </a:solidFill>
                <a:latin typeface="Kristen ITC" panose="03050502040202030202" pitchFamily="66" charset="0"/>
              </a:rPr>
              <a:t>Walk away from the situation</a:t>
            </a:r>
          </a:p>
          <a:p>
            <a:pPr marL="457200" indent="-457200" algn="ctr">
              <a:buFont typeface="Arial" charset="0"/>
              <a:buChar char="•"/>
            </a:pPr>
            <a:r>
              <a:rPr lang="en-GB" sz="2800" dirty="0" smtClean="0">
                <a:solidFill>
                  <a:srgbClr val="FF0000"/>
                </a:solidFill>
                <a:latin typeface="Kristen ITC" panose="03050502040202030202" pitchFamily="66" charset="0"/>
              </a:rPr>
              <a:t>Go to a private or quiet place to calm down</a:t>
            </a:r>
          </a:p>
          <a:p>
            <a:pPr marL="457200" indent="-457200" algn="ctr">
              <a:buFont typeface="Arial" charset="0"/>
              <a:buChar char="•"/>
            </a:pPr>
            <a:r>
              <a:rPr lang="en-GB" sz="2800" dirty="0" smtClean="0">
                <a:solidFill>
                  <a:srgbClr val="FF0000"/>
                </a:solidFill>
                <a:latin typeface="Kristen ITC" panose="03050502040202030202" pitchFamily="66" charset="0"/>
              </a:rPr>
              <a:t>Talk to a trusted friend or adult</a:t>
            </a:r>
          </a:p>
        </p:txBody>
      </p:sp>
      <p:pic>
        <p:nvPicPr>
          <p:cNvPr id="2050" name="Picture 2" descr="Image result for anger inside ou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1163" y="39653"/>
            <a:ext cx="2047906" cy="148529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See the source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407" y="92870"/>
            <a:ext cx="1094176" cy="109417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See the source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90072" y="5688117"/>
            <a:ext cx="1094176" cy="109417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See the source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407" y="5688117"/>
            <a:ext cx="1094176" cy="109417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See the source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90072" y="92870"/>
            <a:ext cx="1094176" cy="109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32675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peech Bubble: Rectangle with Corners Rounded 7">
            <a:extLst>
              <a:ext uri="{FF2B5EF4-FFF2-40B4-BE49-F238E27FC236}">
                <a16:creationId xmlns:a16="http://schemas.microsoft.com/office/drawing/2014/main" xmlns="" id="{7D1BF151-9123-4B28-A0F4-24AB7028194E}"/>
              </a:ext>
            </a:extLst>
          </p:cNvPr>
          <p:cNvSpPr/>
          <p:nvPr/>
        </p:nvSpPr>
        <p:spPr>
          <a:xfrm>
            <a:off x="1058173" y="3202329"/>
            <a:ext cx="9374038" cy="1532334"/>
          </a:xfrm>
          <a:prstGeom prst="wedgeRoundRectCallout">
            <a:avLst>
              <a:gd name="adj1" fmla="val 3357"/>
              <a:gd name="adj2" fmla="val 84831"/>
              <a:gd name="adj3" fmla="val 16667"/>
            </a:avLst>
          </a:prstGeom>
          <a:ln w="38100">
            <a:solidFill>
              <a:srgbClr val="9E009E"/>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a:endParaRPr lang="en-GB" sz="2800" dirty="0">
              <a:solidFill>
                <a:srgbClr val="0040C0"/>
              </a:solidFill>
              <a:latin typeface="Arial Rounded MT Bold" panose="020F0704030504030204" pitchFamily="34" charset="0"/>
            </a:endParaRPr>
          </a:p>
          <a:p>
            <a:pPr algn="ctr"/>
            <a:r>
              <a:rPr lang="en-GB" sz="2800" dirty="0" smtClean="0">
                <a:solidFill>
                  <a:srgbClr val="0040C0"/>
                </a:solidFill>
                <a:latin typeface="Kristen ITC" panose="03050502040202030202" pitchFamily="66" charset="0"/>
              </a:rPr>
              <a:t>Who can you talk to if you feel sad?</a:t>
            </a:r>
          </a:p>
          <a:p>
            <a:pPr algn="ctr"/>
            <a:endParaRPr lang="en-GB" sz="2800" dirty="0">
              <a:solidFill>
                <a:srgbClr val="0040C0"/>
              </a:solidFill>
              <a:latin typeface="Arial Rounded MT Bold" panose="020F0704030504030204" pitchFamily="34" charset="0"/>
            </a:endParaRPr>
          </a:p>
        </p:txBody>
      </p:sp>
      <p:pic>
        <p:nvPicPr>
          <p:cNvPr id="3074" name="Picture 2" descr="Image result for sadness  inside ou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93627" y="311453"/>
            <a:ext cx="3703129" cy="207375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See the source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407" y="92870"/>
            <a:ext cx="1094176" cy="109417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See the source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0328" y="5645405"/>
            <a:ext cx="1094176" cy="109417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See the source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90071" y="103670"/>
            <a:ext cx="1094176" cy="109417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See the source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407" y="5697164"/>
            <a:ext cx="1094176" cy="109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96295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peech Bubble: Rectangle with Corners Rounded 7">
            <a:extLst>
              <a:ext uri="{FF2B5EF4-FFF2-40B4-BE49-F238E27FC236}">
                <a16:creationId xmlns:a16="http://schemas.microsoft.com/office/drawing/2014/main" xmlns="" id="{7D1BF151-9123-4B28-A0F4-24AB7028194E}"/>
              </a:ext>
            </a:extLst>
          </p:cNvPr>
          <p:cNvSpPr/>
          <p:nvPr/>
        </p:nvSpPr>
        <p:spPr>
          <a:xfrm>
            <a:off x="960407" y="1781198"/>
            <a:ext cx="10127411" cy="3694628"/>
          </a:xfrm>
          <a:prstGeom prst="wedgeRoundRectCallout">
            <a:avLst>
              <a:gd name="adj1" fmla="val 3357"/>
              <a:gd name="adj2" fmla="val 84831"/>
              <a:gd name="adj3" fmla="val 16667"/>
            </a:avLst>
          </a:prstGeom>
          <a:ln w="38100">
            <a:solidFill>
              <a:srgbClr val="9E009E"/>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GB" sz="2800" dirty="0" smtClean="0">
                <a:solidFill>
                  <a:srgbClr val="0040C0"/>
                </a:solidFill>
                <a:latin typeface="Kristen ITC" panose="03050502040202030202" pitchFamily="66" charset="0"/>
              </a:rPr>
              <a:t>If you’re feeling sad it can help to:</a:t>
            </a:r>
          </a:p>
          <a:p>
            <a:pPr algn="ctr"/>
            <a:endParaRPr lang="en-GB" sz="1500" dirty="0" smtClean="0">
              <a:solidFill>
                <a:srgbClr val="0040C0"/>
              </a:solidFill>
              <a:latin typeface="Kristen ITC" panose="03050502040202030202" pitchFamily="66" charset="0"/>
            </a:endParaRPr>
          </a:p>
          <a:p>
            <a:pPr marL="457200" indent="-457200" algn="ctr">
              <a:buFont typeface="Arial" charset="0"/>
              <a:buChar char="•"/>
            </a:pPr>
            <a:r>
              <a:rPr lang="en-GB" sz="2800" dirty="0" smtClean="0">
                <a:solidFill>
                  <a:srgbClr val="0040C0"/>
                </a:solidFill>
                <a:latin typeface="Kristen ITC" panose="03050502040202030202" pitchFamily="66" charset="0"/>
              </a:rPr>
              <a:t>Breathe slowly</a:t>
            </a:r>
          </a:p>
          <a:p>
            <a:pPr marL="457200" indent="-457200" algn="ctr">
              <a:buFont typeface="Arial" charset="0"/>
              <a:buChar char="•"/>
            </a:pPr>
            <a:r>
              <a:rPr lang="en-GB" sz="2800" dirty="0" smtClean="0">
                <a:solidFill>
                  <a:srgbClr val="0040C0"/>
                </a:solidFill>
                <a:latin typeface="Kristen ITC" panose="03050502040202030202" pitchFamily="66" charset="0"/>
              </a:rPr>
              <a:t>Do a physical activity</a:t>
            </a:r>
          </a:p>
          <a:p>
            <a:pPr marL="457200" indent="-457200" algn="ctr">
              <a:buFont typeface="Arial" charset="0"/>
              <a:buChar char="•"/>
            </a:pPr>
            <a:r>
              <a:rPr lang="en-GB" sz="2800" dirty="0" smtClean="0">
                <a:solidFill>
                  <a:srgbClr val="0040C0"/>
                </a:solidFill>
                <a:latin typeface="Kristen ITC" panose="03050502040202030202" pitchFamily="66" charset="0"/>
              </a:rPr>
              <a:t>Share your thoughts and feelings with friend or trusted adult </a:t>
            </a:r>
          </a:p>
          <a:p>
            <a:pPr marL="457200" indent="-457200" algn="ctr">
              <a:buFont typeface="Arial" charset="0"/>
              <a:buChar char="•"/>
            </a:pPr>
            <a:r>
              <a:rPr lang="en-GB" sz="2800" dirty="0" smtClean="0">
                <a:solidFill>
                  <a:srgbClr val="0040C0"/>
                </a:solidFill>
                <a:latin typeface="Kristen ITC" panose="03050502040202030202" pitchFamily="66" charset="0"/>
              </a:rPr>
              <a:t>Write down your thoughts and feeling in a journal or diary</a:t>
            </a:r>
          </a:p>
        </p:txBody>
      </p:sp>
      <p:pic>
        <p:nvPicPr>
          <p:cNvPr id="3074" name="Picture 2" descr="Image result for sadness  inside ou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95955" y="40055"/>
            <a:ext cx="2912612" cy="163106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See the source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407" y="92870"/>
            <a:ext cx="1094176" cy="109417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See the source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0328" y="5645405"/>
            <a:ext cx="1094176" cy="109417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See the source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90071" y="103670"/>
            <a:ext cx="1094176" cy="109417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See the source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407" y="5697164"/>
            <a:ext cx="1094176" cy="109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2314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7">
      <a:dk1>
        <a:srgbClr val="FFFFFF"/>
      </a:dk1>
      <a:lt1>
        <a:sysClr val="window" lastClr="FFFFFF"/>
      </a:lt1>
      <a:dk2>
        <a:srgbClr val="FFFFFF"/>
      </a:dk2>
      <a:lt2>
        <a:srgbClr val="FFFFFF"/>
      </a:lt2>
      <a:accent1>
        <a:srgbClr val="FFFFFF"/>
      </a:accent1>
      <a:accent2>
        <a:srgbClr val="9688A5"/>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4642</TotalTime>
  <Words>533</Words>
  <Application>Microsoft Office PowerPoint</Application>
  <PresentationFormat>Custom</PresentationFormat>
  <Paragraphs>50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Managing our emotions…</vt:lpstr>
      <vt:lpstr>Emotions are also called feelings. They are part of human nature and give us information about what we are going through.</vt:lpstr>
      <vt:lpstr>Understanding our emotions and finding positive ways to manage them is really important.</vt:lpstr>
      <vt:lpstr>PowerPoint Presentation</vt:lpstr>
      <vt:lpstr>https://www.youtube.com/watch?v=dOkyKyVFnSs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Health Awareness Week</dc:title>
  <dc:creator>Ardbeg</dc:creator>
  <cp:lastModifiedBy>Anna Hudson</cp:lastModifiedBy>
  <cp:revision>199</cp:revision>
  <dcterms:created xsi:type="dcterms:W3CDTF">2018-04-26T18:14:15Z</dcterms:created>
  <dcterms:modified xsi:type="dcterms:W3CDTF">2021-02-20T14:59:33Z</dcterms:modified>
</cp:coreProperties>
</file>