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70" r:id="rId4"/>
    <p:sldId id="266" r:id="rId5"/>
    <p:sldId id="267" r:id="rId6"/>
    <p:sldId id="258" r:id="rId7"/>
    <p:sldId id="271" r:id="rId8"/>
    <p:sldId id="259" r:id="rId9"/>
    <p:sldId id="269" r:id="rId10"/>
    <p:sldId id="272" r:id="rId11"/>
    <p:sldId id="273" r:id="rId12"/>
    <p:sldId id="260" r:id="rId13"/>
    <p:sldId id="274" r:id="rId14"/>
    <p:sldId id="275" r:id="rId15"/>
    <p:sldId id="276"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67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878C3-3A4C-4AE1-99A4-FD6C0DFB22C5}" type="datetimeFigureOut">
              <a:rPr lang="en-GB" smtClean="0"/>
              <a:pPr/>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BEFA5-6952-44AB-AD8D-6C71AF78CA1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878C3-3A4C-4AE1-99A4-FD6C0DFB22C5}" type="datetimeFigureOut">
              <a:rPr lang="en-GB" smtClean="0"/>
              <a:pPr/>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BEFA5-6952-44AB-AD8D-6C71AF78CA1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jpeg"/><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1470025"/>
          </a:xfrm>
        </p:spPr>
        <p:txBody>
          <a:bodyPr/>
          <a:lstStyle/>
          <a:p>
            <a:r>
              <a:rPr lang="en-GB" b="1" dirty="0" smtClean="0">
                <a:solidFill>
                  <a:schemeClr val="accent4"/>
                </a:solidFill>
                <a:latin typeface="Century Gothic" panose="020B0502020202020204" pitchFamily="34" charset="0"/>
              </a:rPr>
              <a:t>Managing your emotions</a:t>
            </a:r>
            <a:endParaRPr lang="en-GB" b="1" dirty="0">
              <a:solidFill>
                <a:schemeClr val="accent4"/>
              </a:solidFill>
              <a:latin typeface="Century Gothic" panose="020B0502020202020204" pitchFamily="34" charset="0"/>
            </a:endParaRPr>
          </a:p>
        </p:txBody>
      </p:sp>
      <p:pic>
        <p:nvPicPr>
          <p:cNvPr id="1026" name="Picture 2" descr="C:\Documents and Settings\djames\Local Settings\Temporary Internet Files\Content.IE5\RY7WGRJG\MC900440432[1].wmf"/>
          <p:cNvPicPr>
            <a:picLocks noChangeAspect="1" noChangeArrowheads="1"/>
          </p:cNvPicPr>
          <p:nvPr/>
        </p:nvPicPr>
        <p:blipFill>
          <a:blip r:embed="rId2" cstate="print"/>
          <a:srcRect/>
          <a:stretch>
            <a:fillRect/>
          </a:stretch>
        </p:blipFill>
        <p:spPr bwMode="auto">
          <a:xfrm>
            <a:off x="395536" y="332656"/>
            <a:ext cx="1828800" cy="1724025"/>
          </a:xfrm>
          <a:prstGeom prst="rect">
            <a:avLst/>
          </a:prstGeom>
          <a:noFill/>
        </p:spPr>
      </p:pic>
      <p:pic>
        <p:nvPicPr>
          <p:cNvPr id="1027" name="Picture 3" descr="C:\Documents and Settings\djames\Local Settings\Temporary Internet Files\Content.IE5\B3LS5EMT\MC900433817[1].png"/>
          <p:cNvPicPr>
            <a:picLocks noChangeAspect="1" noChangeArrowheads="1"/>
          </p:cNvPicPr>
          <p:nvPr/>
        </p:nvPicPr>
        <p:blipFill>
          <a:blip r:embed="rId3" cstate="print"/>
          <a:srcRect/>
          <a:stretch>
            <a:fillRect/>
          </a:stretch>
        </p:blipFill>
        <p:spPr bwMode="auto">
          <a:xfrm>
            <a:off x="7587208" y="5301208"/>
            <a:ext cx="1556792" cy="1556792"/>
          </a:xfrm>
          <a:prstGeom prst="rect">
            <a:avLst/>
          </a:prstGeom>
          <a:noFill/>
        </p:spPr>
      </p:pic>
      <p:pic>
        <p:nvPicPr>
          <p:cNvPr id="1028" name="Picture 4" descr="C:\Documents and Settings\djames\Local Settings\Temporary Internet Files\Content.IE5\0NIK4NWH\MC900423157[1].wmf"/>
          <p:cNvPicPr>
            <a:picLocks noChangeAspect="1" noChangeArrowheads="1"/>
          </p:cNvPicPr>
          <p:nvPr/>
        </p:nvPicPr>
        <p:blipFill>
          <a:blip r:embed="rId4" cstate="print"/>
          <a:srcRect/>
          <a:stretch>
            <a:fillRect/>
          </a:stretch>
        </p:blipFill>
        <p:spPr bwMode="auto">
          <a:xfrm>
            <a:off x="7308304" y="260648"/>
            <a:ext cx="1395838" cy="1395838"/>
          </a:xfrm>
          <a:prstGeom prst="rect">
            <a:avLst/>
          </a:prstGeom>
          <a:noFill/>
        </p:spPr>
      </p:pic>
      <p:pic>
        <p:nvPicPr>
          <p:cNvPr id="1029" name="Picture 5" descr="C:\Documents and Settings\djames\Local Settings\Temporary Internet Files\Content.IE5\NJSC53JY\MC900423153[1].wmf"/>
          <p:cNvPicPr>
            <a:picLocks noChangeAspect="1" noChangeArrowheads="1"/>
          </p:cNvPicPr>
          <p:nvPr/>
        </p:nvPicPr>
        <p:blipFill>
          <a:blip r:embed="rId5" cstate="print"/>
          <a:srcRect/>
          <a:stretch>
            <a:fillRect/>
          </a:stretch>
        </p:blipFill>
        <p:spPr bwMode="auto">
          <a:xfrm>
            <a:off x="179512" y="5301208"/>
            <a:ext cx="1556792" cy="1556792"/>
          </a:xfrm>
          <a:prstGeom prst="rect">
            <a:avLst/>
          </a:prstGeom>
          <a:noFill/>
        </p:spPr>
      </p:pic>
      <p:pic>
        <p:nvPicPr>
          <p:cNvPr id="1030" name="Picture 6" descr="C:\Documents and Settings\djames\Local Settings\Temporary Internet Files\Content.IE5\9FRMGM5V\MC900423155[1].wmf"/>
          <p:cNvPicPr>
            <a:picLocks noChangeAspect="1" noChangeArrowheads="1"/>
          </p:cNvPicPr>
          <p:nvPr/>
        </p:nvPicPr>
        <p:blipFill>
          <a:blip r:embed="rId6" cstate="print"/>
          <a:srcRect/>
          <a:stretch>
            <a:fillRect/>
          </a:stretch>
        </p:blipFill>
        <p:spPr bwMode="auto">
          <a:xfrm>
            <a:off x="3707904" y="260648"/>
            <a:ext cx="1512168" cy="1512168"/>
          </a:xfrm>
          <a:prstGeom prst="rect">
            <a:avLst/>
          </a:prstGeom>
          <a:noFill/>
        </p:spPr>
      </p:pic>
      <p:pic>
        <p:nvPicPr>
          <p:cNvPr id="1031" name="Picture 7" descr="C:\Documents and Settings\djames\Local Settings\Temporary Internet Files\Content.IE5\0NIK4NWH\MC900423163[1].wmf"/>
          <p:cNvPicPr>
            <a:picLocks noChangeAspect="1" noChangeArrowheads="1"/>
          </p:cNvPicPr>
          <p:nvPr/>
        </p:nvPicPr>
        <p:blipFill>
          <a:blip r:embed="rId7" cstate="print"/>
          <a:srcRect/>
          <a:stretch>
            <a:fillRect/>
          </a:stretch>
        </p:blipFill>
        <p:spPr bwMode="auto">
          <a:xfrm>
            <a:off x="3635896" y="5345832"/>
            <a:ext cx="1512168" cy="1512168"/>
          </a:xfrm>
          <a:prstGeom prst="rect">
            <a:avLst/>
          </a:prstGeom>
          <a:noFill/>
        </p:spPr>
      </p:pic>
      <p:pic>
        <p:nvPicPr>
          <p:cNvPr id="1032" name="Picture 8" descr="C:\Documents and Settings\djames\Local Settings\Temporary Internet Files\Content.IE5\IIBKGNY9\MC900423165[1].wmf"/>
          <p:cNvPicPr>
            <a:picLocks noChangeAspect="1" noChangeArrowheads="1"/>
          </p:cNvPicPr>
          <p:nvPr/>
        </p:nvPicPr>
        <p:blipFill>
          <a:blip r:embed="rId8" cstate="print"/>
          <a:srcRect/>
          <a:stretch>
            <a:fillRect/>
          </a:stretch>
        </p:blipFill>
        <p:spPr bwMode="auto">
          <a:xfrm>
            <a:off x="7596336" y="2996952"/>
            <a:ext cx="1547664" cy="1547664"/>
          </a:xfrm>
          <a:prstGeom prst="rect">
            <a:avLst/>
          </a:prstGeom>
          <a:noFill/>
        </p:spPr>
      </p:pic>
      <p:pic>
        <p:nvPicPr>
          <p:cNvPr id="1033" name="Picture 9" descr="C:\Documents and Settings\djames\Local Settings\Temporary Internet Files\Content.IE5\NJSC53JY\MC900434419[1].wmf"/>
          <p:cNvPicPr>
            <a:picLocks noChangeAspect="1" noChangeArrowheads="1"/>
          </p:cNvPicPr>
          <p:nvPr/>
        </p:nvPicPr>
        <p:blipFill>
          <a:blip r:embed="rId9" cstate="print"/>
          <a:srcRect/>
          <a:stretch>
            <a:fillRect/>
          </a:stretch>
        </p:blipFill>
        <p:spPr bwMode="auto">
          <a:xfrm>
            <a:off x="0" y="3140968"/>
            <a:ext cx="1803400" cy="1320800"/>
          </a:xfrm>
          <a:prstGeom prst="rect">
            <a:avLst/>
          </a:prstGeom>
          <a:noFill/>
        </p:spPr>
      </p:pic>
      <p:pic>
        <p:nvPicPr>
          <p:cNvPr id="1034" name="Picture 10" descr="C:\Documents and Settings\djames\Local Settings\Temporary Internet Files\Content.IE5\P4L3FBAL\MC900435931[1].wmf"/>
          <p:cNvPicPr>
            <a:picLocks noChangeAspect="1" noChangeArrowheads="1"/>
          </p:cNvPicPr>
          <p:nvPr/>
        </p:nvPicPr>
        <p:blipFill>
          <a:blip r:embed="rId10" cstate="print"/>
          <a:srcRect/>
          <a:stretch>
            <a:fillRect/>
          </a:stretch>
        </p:blipFill>
        <p:spPr bwMode="auto">
          <a:xfrm>
            <a:off x="3347864" y="3356992"/>
            <a:ext cx="1838325" cy="14541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lgn="ctr">
              <a:buNone/>
            </a:pPr>
            <a:r>
              <a:rPr lang="en-GB" sz="4400" b="1" dirty="0" smtClean="0">
                <a:solidFill>
                  <a:schemeClr val="accent4"/>
                </a:solidFill>
                <a:latin typeface="Century Gothic" panose="020B0502020202020204" pitchFamily="34" charset="0"/>
              </a:rPr>
              <a:t>It may help to:</a:t>
            </a:r>
          </a:p>
          <a:p>
            <a:pPr marL="0" indent="0" algn="ctr">
              <a:buNone/>
            </a:pPr>
            <a:endParaRPr lang="en-GB" sz="1200" dirty="0" smtClean="0">
              <a:solidFill>
                <a:schemeClr val="accent4"/>
              </a:solidFill>
              <a:latin typeface="Century Gothic" panose="020B0502020202020204" pitchFamily="34" charset="0"/>
            </a:endParaRPr>
          </a:p>
          <a:p>
            <a:pPr marL="0" indent="0">
              <a:buNone/>
            </a:pPr>
            <a:endParaRPr lang="en-GB" sz="12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Go for a walk </a:t>
            </a:r>
          </a:p>
          <a:p>
            <a:r>
              <a:rPr lang="en-GB" dirty="0" smtClean="0">
                <a:solidFill>
                  <a:schemeClr val="accent4"/>
                </a:solidFill>
                <a:latin typeface="Century Gothic" panose="020B0502020202020204" pitchFamily="34" charset="0"/>
              </a:rPr>
              <a:t>Listen to music</a:t>
            </a:r>
          </a:p>
          <a:p>
            <a:r>
              <a:rPr lang="en-GB" dirty="0" smtClean="0">
                <a:solidFill>
                  <a:schemeClr val="accent4"/>
                </a:solidFill>
                <a:latin typeface="Century Gothic" panose="020B0502020202020204" pitchFamily="34" charset="0"/>
              </a:rPr>
              <a:t>Take 5 deep breaths</a:t>
            </a:r>
          </a:p>
          <a:p>
            <a:r>
              <a:rPr lang="en-GB" dirty="0" smtClean="0">
                <a:solidFill>
                  <a:schemeClr val="accent4"/>
                </a:solidFill>
                <a:latin typeface="Century Gothic" panose="020B0502020202020204" pitchFamily="34" charset="0"/>
              </a:rPr>
              <a:t>Go somewhere quiet </a:t>
            </a:r>
          </a:p>
          <a:p>
            <a:r>
              <a:rPr lang="en-GB" dirty="0" smtClean="0">
                <a:solidFill>
                  <a:schemeClr val="accent4"/>
                </a:solidFill>
                <a:latin typeface="Century Gothic" panose="020B0502020202020204" pitchFamily="34" charset="0"/>
              </a:rPr>
              <a:t>Do some exercise</a:t>
            </a:r>
          </a:p>
          <a:p>
            <a:r>
              <a:rPr lang="en-GB" dirty="0" smtClean="0">
                <a:solidFill>
                  <a:schemeClr val="accent4"/>
                </a:solidFill>
                <a:latin typeface="Century Gothic" panose="020B0502020202020204" pitchFamily="34" charset="0"/>
              </a:rPr>
              <a:t>Talk to someone about </a:t>
            </a:r>
          </a:p>
          <a:p>
            <a:pPr marL="0" indent="0">
              <a:buNone/>
            </a:pPr>
            <a:r>
              <a:rPr lang="en-GB" dirty="0">
                <a:solidFill>
                  <a:schemeClr val="accent4"/>
                </a:solidFill>
                <a:latin typeface="Century Gothic" panose="020B0502020202020204" pitchFamily="34" charset="0"/>
              </a:rPr>
              <a:t> </a:t>
            </a:r>
            <a:r>
              <a:rPr lang="en-GB" dirty="0" smtClean="0">
                <a:solidFill>
                  <a:schemeClr val="accent4"/>
                </a:solidFill>
                <a:latin typeface="Century Gothic" panose="020B0502020202020204" pitchFamily="34" charset="0"/>
              </a:rPr>
              <a:t>  how you feel</a:t>
            </a:r>
          </a:p>
          <a:p>
            <a:pPr marL="0" indent="0">
              <a:buNone/>
            </a:pPr>
            <a:endParaRPr lang="en-GB" dirty="0" smtClean="0">
              <a:solidFill>
                <a:schemeClr val="accent4"/>
              </a:solidFill>
              <a:latin typeface="Century Gothic" panose="020B0502020202020204" pitchFamily="34" charset="0"/>
            </a:endParaRPr>
          </a:p>
          <a:p>
            <a:endParaRPr lang="en-GB" dirty="0" smtClean="0">
              <a:solidFill>
                <a:schemeClr val="accent4"/>
              </a:solidFill>
              <a:latin typeface="Century Gothic" panose="020B0502020202020204" pitchFamily="34" charset="0"/>
            </a:endParaRPr>
          </a:p>
          <a:p>
            <a:endParaRPr lang="en-GB" dirty="0" smtClean="0">
              <a:solidFill>
                <a:schemeClr val="accent4"/>
              </a:solidFill>
              <a:latin typeface="Century Gothic" panose="020B0502020202020204" pitchFamily="34" charset="0"/>
            </a:endParaRPr>
          </a:p>
          <a:p>
            <a:pPr marL="0" indent="0">
              <a:buNone/>
            </a:pPr>
            <a:endParaRPr lang="en-GB"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40768"/>
            <a:ext cx="3312367" cy="533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12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ctr">
              <a:buNone/>
            </a:pPr>
            <a:r>
              <a:rPr lang="en-GB" dirty="0" smtClean="0">
                <a:solidFill>
                  <a:schemeClr val="accent4"/>
                </a:solidFill>
                <a:latin typeface="Century Gothic" panose="020B0502020202020204" pitchFamily="34" charset="0"/>
              </a:rPr>
              <a:t>There are also charities that can help such as: </a:t>
            </a:r>
          </a:p>
          <a:p>
            <a:pPr marL="0" indent="0" algn="ctr">
              <a:buNone/>
            </a:pPr>
            <a:endParaRPr lang="en-GB" sz="1200" dirty="0" smtClean="0">
              <a:solidFill>
                <a:schemeClr val="accent4"/>
              </a:solidFill>
              <a:latin typeface="Century Gothic" panose="020B0502020202020204" pitchFamily="34" charset="0"/>
            </a:endParaRPr>
          </a:p>
          <a:p>
            <a:pPr marL="0" indent="0" algn="ctr">
              <a:buNone/>
            </a:pPr>
            <a:endParaRPr lang="en-GB" sz="12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CAMHS</a:t>
            </a:r>
          </a:p>
          <a:p>
            <a:r>
              <a:rPr lang="en-GB" dirty="0" smtClean="0">
                <a:solidFill>
                  <a:schemeClr val="accent4"/>
                </a:solidFill>
                <a:latin typeface="Century Gothic" panose="020B0502020202020204" pitchFamily="34" charset="0"/>
              </a:rPr>
              <a:t>Young Minds</a:t>
            </a:r>
          </a:p>
          <a:p>
            <a:r>
              <a:rPr lang="en-GB" dirty="0" smtClean="0">
                <a:solidFill>
                  <a:schemeClr val="accent4"/>
                </a:solidFill>
                <a:latin typeface="Century Gothic" panose="020B0502020202020204" pitchFamily="34" charset="0"/>
              </a:rPr>
              <a:t>NSPCC</a:t>
            </a:r>
          </a:p>
          <a:p>
            <a:r>
              <a:rPr lang="en-GB" dirty="0" err="1" smtClean="0">
                <a:solidFill>
                  <a:schemeClr val="accent4"/>
                </a:solidFill>
                <a:latin typeface="Century Gothic" panose="020B0502020202020204" pitchFamily="34" charset="0"/>
              </a:rPr>
              <a:t>Childline</a:t>
            </a:r>
            <a:endParaRPr lang="en-GB" dirty="0" smtClean="0">
              <a:solidFill>
                <a:schemeClr val="accent4"/>
              </a:solidFill>
              <a:latin typeface="Century Gothic" panose="020B0502020202020204" pitchFamily="34" charset="0"/>
            </a:endParaRPr>
          </a:p>
          <a:p>
            <a:pPr marL="0" indent="0">
              <a:buNone/>
            </a:pPr>
            <a:endParaRPr lang="en-GB" dirty="0" smtClean="0">
              <a:solidFill>
                <a:schemeClr val="accent4"/>
              </a:solidFill>
              <a:latin typeface="Century Gothic" panose="020B0502020202020204" pitchFamily="34" charset="0"/>
            </a:endParaRPr>
          </a:p>
          <a:p>
            <a:pPr marL="0" indent="0">
              <a:buNone/>
            </a:pPr>
            <a:endParaRPr lang="en-GB" dirty="0" smtClean="0"/>
          </a:p>
        </p:txBody>
      </p:sp>
      <p:pic>
        <p:nvPicPr>
          <p:cNvPr id="4098" name="Picture 2" descr="Ima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770" y="3428999"/>
            <a:ext cx="2396798" cy="31760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cam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67" y="5232413"/>
            <a:ext cx="3314142" cy="147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905165"/>
            <a:ext cx="267606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79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b="1" dirty="0" smtClean="0">
                <a:solidFill>
                  <a:schemeClr val="accent4"/>
                </a:solidFill>
                <a:latin typeface="Century Gothic" panose="020B0502020202020204" pitchFamily="34" charset="0"/>
              </a:rPr>
              <a:t>Sadness and depression</a:t>
            </a:r>
            <a:endParaRPr lang="en-GB" b="1" dirty="0">
              <a:solidFill>
                <a:schemeClr val="accent4"/>
              </a:solidFill>
              <a:latin typeface="Century Gothic" panose="020B0502020202020204" pitchFamily="34" charset="0"/>
            </a:endParaRPr>
          </a:p>
        </p:txBody>
      </p:sp>
      <p:sp>
        <p:nvSpPr>
          <p:cNvPr id="3" name="Content Placeholder 2"/>
          <p:cNvSpPr>
            <a:spLocks noGrp="1"/>
          </p:cNvSpPr>
          <p:nvPr>
            <p:ph idx="1"/>
          </p:nvPr>
        </p:nvSpPr>
        <p:spPr>
          <a:xfrm>
            <a:off x="539552" y="1052736"/>
            <a:ext cx="8229600" cy="4968552"/>
          </a:xfrm>
        </p:spPr>
        <p:txBody>
          <a:bodyPr>
            <a:normAutofit lnSpcReduction="10000"/>
          </a:bodyPr>
          <a:lstStyle/>
          <a:p>
            <a:pPr marL="0" indent="0" algn="ctr">
              <a:buNone/>
            </a:pPr>
            <a:r>
              <a:rPr lang="en-GB" dirty="0" smtClean="0">
                <a:solidFill>
                  <a:schemeClr val="accent4"/>
                </a:solidFill>
                <a:latin typeface="Century Gothic" panose="020B0502020202020204" pitchFamily="34" charset="0"/>
              </a:rPr>
              <a:t>Feeling sad can be a natural and appropriate response to what is going on in life.  Mostly, with the passing of time, life changes or the support of those around us these feelings go away.  However if sadness and low feelings don’t go away then it may be depression.  Depression can be mild or quite overwhelming, stopping people from doing or enjoying normal, every day things.</a:t>
            </a:r>
            <a:endParaRPr lang="en-GB" dirty="0">
              <a:solidFill>
                <a:schemeClr val="accent4"/>
              </a:solidFill>
              <a:latin typeface="Century Gothic" panose="020B0502020202020204" pitchFamily="34" charset="0"/>
            </a:endParaRPr>
          </a:p>
        </p:txBody>
      </p:sp>
      <p:pic>
        <p:nvPicPr>
          <p:cNvPr id="8" name="Picture 2" descr="Image result for sadness  inside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6012756"/>
            <a:ext cx="1400184" cy="784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229600" cy="5472608"/>
          </a:xfrm>
        </p:spPr>
        <p:txBody>
          <a:bodyPr>
            <a:normAutofit/>
          </a:bodyPr>
          <a:lstStyle/>
          <a:p>
            <a:pPr marL="0" indent="0" algn="ctr">
              <a:buNone/>
            </a:pPr>
            <a:r>
              <a:rPr lang="en-GB" dirty="0" smtClean="0">
                <a:solidFill>
                  <a:schemeClr val="accent4"/>
                </a:solidFill>
                <a:latin typeface="Century Gothic" panose="020B0502020202020204" pitchFamily="34" charset="0"/>
              </a:rPr>
              <a:t>It’s really important not to ignore feelings of sadness and depression.  Talking is key and there are lots of people who want to listen…</a:t>
            </a:r>
            <a:endParaRPr lang="en-GB" sz="13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Your family</a:t>
            </a:r>
          </a:p>
          <a:p>
            <a:r>
              <a:rPr lang="en-GB" dirty="0" smtClean="0">
                <a:solidFill>
                  <a:schemeClr val="accent4"/>
                </a:solidFill>
                <a:latin typeface="Century Gothic" panose="020B0502020202020204" pitchFamily="34" charset="0"/>
              </a:rPr>
              <a:t>Your friends</a:t>
            </a:r>
          </a:p>
          <a:p>
            <a:r>
              <a:rPr lang="en-GB" dirty="0" smtClean="0">
                <a:solidFill>
                  <a:schemeClr val="accent4"/>
                </a:solidFill>
                <a:latin typeface="Century Gothic" panose="020B0502020202020204" pitchFamily="34" charset="0"/>
              </a:rPr>
              <a:t>Meadow Park staff</a:t>
            </a:r>
          </a:p>
          <a:p>
            <a:r>
              <a:rPr lang="en-GB" dirty="0" smtClean="0">
                <a:solidFill>
                  <a:schemeClr val="accent4"/>
                </a:solidFill>
                <a:latin typeface="Century Gothic" panose="020B0502020202020204" pitchFamily="34" charset="0"/>
              </a:rPr>
              <a:t>Charities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661248"/>
            <a:ext cx="3168352" cy="109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718406"/>
            <a:ext cx="3400423" cy="97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501007"/>
            <a:ext cx="1984442" cy="319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668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6192688"/>
          </a:xfrm>
        </p:spPr>
        <p:txBody>
          <a:bodyPr>
            <a:normAutofit fontScale="62500" lnSpcReduction="20000"/>
          </a:bodyPr>
          <a:lstStyle/>
          <a:p>
            <a:pPr marL="0" indent="0" algn="ctr">
              <a:buNone/>
            </a:pPr>
            <a:r>
              <a:rPr lang="en-GB" sz="4600" dirty="0" smtClean="0">
                <a:solidFill>
                  <a:schemeClr val="accent4"/>
                </a:solidFill>
                <a:latin typeface="Century Gothic" panose="020B0502020202020204" pitchFamily="34" charset="0"/>
              </a:rPr>
              <a:t>At some point, everyone will feel the emotions we’ve discussed in today’s assembly.  But, if you’re feelings or emotions become too much, please talk to:</a:t>
            </a:r>
          </a:p>
          <a:p>
            <a:pPr marL="0" indent="0" algn="ctr">
              <a:buNone/>
            </a:pPr>
            <a:endParaRPr lang="en-GB" sz="4600" dirty="0">
              <a:solidFill>
                <a:schemeClr val="accent4"/>
              </a:solidFill>
              <a:latin typeface="Century Gothic" panose="020B0502020202020204" pitchFamily="34" charset="0"/>
            </a:endParaRPr>
          </a:p>
          <a:p>
            <a:r>
              <a:rPr lang="en-GB" sz="4600" dirty="0" smtClean="0">
                <a:solidFill>
                  <a:schemeClr val="accent4"/>
                </a:solidFill>
                <a:latin typeface="Century Gothic" panose="020B0502020202020204" pitchFamily="34" charset="0"/>
              </a:rPr>
              <a:t>Your keyworkers</a:t>
            </a:r>
          </a:p>
          <a:p>
            <a:r>
              <a:rPr lang="en-GB" sz="4600" dirty="0" smtClean="0">
                <a:solidFill>
                  <a:schemeClr val="accent4"/>
                </a:solidFill>
                <a:latin typeface="Century Gothic" panose="020B0502020202020204" pitchFamily="34" charset="0"/>
              </a:rPr>
              <a:t>The mentors &amp; therapists</a:t>
            </a:r>
          </a:p>
          <a:p>
            <a:r>
              <a:rPr lang="en-GB" sz="4600" dirty="0" smtClean="0">
                <a:solidFill>
                  <a:schemeClr val="accent4"/>
                </a:solidFill>
                <a:latin typeface="Century Gothic" panose="020B0502020202020204" pitchFamily="34" charset="0"/>
              </a:rPr>
              <a:t>SLT</a:t>
            </a:r>
          </a:p>
          <a:p>
            <a:r>
              <a:rPr lang="en-GB" sz="4600" dirty="0" smtClean="0">
                <a:solidFill>
                  <a:schemeClr val="accent4"/>
                </a:solidFill>
                <a:latin typeface="Century Gothic" panose="020B0502020202020204" pitchFamily="34" charset="0"/>
              </a:rPr>
              <a:t>A friend</a:t>
            </a:r>
          </a:p>
          <a:p>
            <a:r>
              <a:rPr lang="en-GB" sz="4600" dirty="0" smtClean="0">
                <a:solidFill>
                  <a:schemeClr val="accent4"/>
                </a:solidFill>
                <a:latin typeface="Century Gothic" panose="020B0502020202020204" pitchFamily="34" charset="0"/>
              </a:rPr>
              <a:t>A trusted adult </a:t>
            </a:r>
          </a:p>
          <a:p>
            <a:r>
              <a:rPr lang="en-GB" sz="4600" dirty="0" smtClean="0">
                <a:solidFill>
                  <a:schemeClr val="accent4"/>
                </a:solidFill>
                <a:latin typeface="Century Gothic" panose="020B0502020202020204" pitchFamily="34" charset="0"/>
              </a:rPr>
              <a:t>Any of the charities mentioned</a:t>
            </a:r>
          </a:p>
          <a:p>
            <a:pPr marL="0" indent="0">
              <a:buNone/>
            </a:pPr>
            <a:endParaRPr lang="en-GB" sz="4600" dirty="0" smtClean="0">
              <a:solidFill>
                <a:schemeClr val="accent4"/>
              </a:solidFill>
              <a:latin typeface="Century Gothic" panose="020B0502020202020204" pitchFamily="34" charset="0"/>
            </a:endParaRPr>
          </a:p>
          <a:p>
            <a:pPr marL="0" indent="0" algn="ctr">
              <a:buNone/>
            </a:pPr>
            <a:r>
              <a:rPr lang="en-GB" sz="4600" dirty="0" smtClean="0">
                <a:solidFill>
                  <a:schemeClr val="accent4"/>
                </a:solidFill>
                <a:latin typeface="Century Gothic" panose="020B0502020202020204" pitchFamily="34" charset="0"/>
              </a:rPr>
              <a:t>We will also be putting up information about all of the charities in your form rooms for you to access.</a:t>
            </a:r>
          </a:p>
          <a:p>
            <a:endParaRPr lang="en-GB" sz="1300" dirty="0" smtClean="0">
              <a:solidFill>
                <a:schemeClr val="accent4"/>
              </a:solidFill>
              <a:latin typeface="Century Gothic" panose="020B0502020202020204" pitchFamily="34" charset="0"/>
            </a:endParaRPr>
          </a:p>
          <a:p>
            <a:endParaRPr lang="en-GB" sz="1300" dirty="0" smtClean="0">
              <a:solidFill>
                <a:schemeClr val="accent4"/>
              </a:solidFill>
              <a:latin typeface="Century Gothic" panose="020B0502020202020204" pitchFamily="34" charset="0"/>
            </a:endParaRPr>
          </a:p>
        </p:txBody>
      </p:sp>
    </p:spTree>
    <p:extLst>
      <p:ext uri="{BB962C8B-B14F-4D97-AF65-F5344CB8AC3E}">
        <p14:creationId xmlns:p14="http://schemas.microsoft.com/office/powerpoint/2010/main" val="4035604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8229600" cy="6336704"/>
          </a:xfrm>
        </p:spPr>
        <p:txBody>
          <a:bodyPr>
            <a:normAutofit/>
          </a:bodyPr>
          <a:lstStyle/>
          <a:p>
            <a:pPr marL="0" indent="0" algn="ctr">
              <a:buNone/>
            </a:pPr>
            <a:r>
              <a:rPr lang="en-GB" sz="2800" dirty="0" smtClean="0">
                <a:solidFill>
                  <a:schemeClr val="accent4"/>
                </a:solidFill>
                <a:latin typeface="Century Gothic" panose="020B0502020202020204" pitchFamily="34" charset="0"/>
              </a:rPr>
              <a:t>Remember we are always here for you!</a:t>
            </a:r>
          </a:p>
          <a:p>
            <a:pPr marL="0" indent="0" algn="ctr">
              <a:buNone/>
            </a:pPr>
            <a:endParaRPr lang="en-GB" sz="4600" dirty="0" smtClean="0">
              <a:solidFill>
                <a:schemeClr val="accent4"/>
              </a:solidFill>
              <a:latin typeface="Century Gothic" panose="020B0502020202020204" pitchFamily="34" charset="0"/>
            </a:endParaRPr>
          </a:p>
          <a:p>
            <a:endParaRPr lang="en-GB" sz="1300" dirty="0" smtClean="0">
              <a:solidFill>
                <a:schemeClr val="accent4"/>
              </a:solidFill>
              <a:latin typeface="Century Gothic" panose="020B0502020202020204" pitchFamily="34" charset="0"/>
            </a:endParaRPr>
          </a:p>
          <a:p>
            <a:endParaRPr lang="en-GB" sz="1300" dirty="0" smtClean="0">
              <a:solidFill>
                <a:schemeClr val="accent4"/>
              </a:solidFill>
              <a:latin typeface="Century Gothic" panose="020B0502020202020204" pitchFamily="34" charset="0"/>
            </a:endParaRPr>
          </a:p>
        </p:txBody>
      </p:sp>
      <p:sp>
        <p:nvSpPr>
          <p:cNvPr id="4" name="Speech Bubble: Rectangle with Corners Rounded 7">
            <a:extLst>
              <a:ext uri="{FF2B5EF4-FFF2-40B4-BE49-F238E27FC236}">
                <a16:creationId xmlns:a16="http://schemas.microsoft.com/office/drawing/2014/main" xmlns="" id="{7D1BF151-9123-4B28-A0F4-24AB7028194E}"/>
              </a:ext>
            </a:extLst>
          </p:cNvPr>
          <p:cNvSpPr/>
          <p:nvPr/>
        </p:nvSpPr>
        <p:spPr>
          <a:xfrm>
            <a:off x="35496" y="979742"/>
            <a:ext cx="9217024" cy="5209937"/>
          </a:xfrm>
          <a:prstGeom prst="wedgeRoundRectCallout">
            <a:avLst>
              <a:gd name="adj1" fmla="val 3848"/>
              <a:gd name="adj2" fmla="val 62458"/>
              <a:gd name="adj3" fmla="val 16667"/>
            </a:avLst>
          </a:prstGeom>
          <a:ln w="38100">
            <a:solidFill>
              <a:srgbClr val="0DFF7A"/>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b="1" dirty="0" smtClean="0">
                <a:solidFill>
                  <a:schemeClr val="accent4"/>
                </a:solidFill>
                <a:latin typeface="Kristen ITC" panose="03050502040202030202" pitchFamily="66" charset="0"/>
              </a:rPr>
              <a:t>“Piglet?”  Winnie the Pooh said. </a:t>
            </a:r>
          </a:p>
          <a:p>
            <a:r>
              <a:rPr lang="en-GB" sz="2000" b="1" dirty="0" smtClean="0">
                <a:solidFill>
                  <a:schemeClr val="accent4"/>
                </a:solidFill>
                <a:latin typeface="Kristen ITC" panose="03050502040202030202" pitchFamily="66" charset="0"/>
              </a:rPr>
              <a:t>“Yes?”</a:t>
            </a:r>
          </a:p>
          <a:p>
            <a:r>
              <a:rPr lang="en-GB" sz="2000" b="1" dirty="0" smtClean="0">
                <a:solidFill>
                  <a:schemeClr val="accent4"/>
                </a:solidFill>
                <a:latin typeface="Kristen ITC" panose="03050502040202030202" pitchFamily="66" charset="0"/>
              </a:rPr>
              <a:t>“Do you ever have days when everything feels…Not ok at all? And sometimes you don’t even know why you feel that way, you just know that you do?” Piglet nodded his head…</a:t>
            </a:r>
            <a:endParaRPr lang="en-GB" sz="2000" b="1" dirty="0">
              <a:solidFill>
                <a:schemeClr val="accent4"/>
              </a:solidFill>
              <a:latin typeface="Kristen ITC" panose="03050502040202030202" pitchFamily="66" charset="0"/>
            </a:endParaRPr>
          </a:p>
          <a:p>
            <a:r>
              <a:rPr lang="en-GB" sz="2000" b="1" dirty="0" smtClean="0">
                <a:solidFill>
                  <a:schemeClr val="accent4"/>
                </a:solidFill>
                <a:latin typeface="Kristen ITC" panose="03050502040202030202" pitchFamily="66" charset="0"/>
              </a:rPr>
              <a:t>“Oh yes, I definitely have those days” he said.</a:t>
            </a:r>
          </a:p>
          <a:p>
            <a:r>
              <a:rPr lang="en-GB" sz="2000" b="1" dirty="0" smtClean="0">
                <a:solidFill>
                  <a:schemeClr val="accent4"/>
                </a:solidFill>
                <a:latin typeface="Kristen ITC" panose="03050502040202030202" pitchFamily="66" charset="0"/>
              </a:rPr>
              <a:t>“Really?” </a:t>
            </a:r>
            <a:r>
              <a:rPr lang="en-GB" sz="2000" b="1" dirty="0">
                <a:solidFill>
                  <a:schemeClr val="accent4"/>
                </a:solidFill>
                <a:latin typeface="Kristen ITC" panose="03050502040202030202" pitchFamily="66" charset="0"/>
              </a:rPr>
              <a:t>Winnie the Pooh </a:t>
            </a:r>
            <a:r>
              <a:rPr lang="en-GB" sz="2000" b="1" dirty="0" smtClean="0">
                <a:solidFill>
                  <a:schemeClr val="accent4"/>
                </a:solidFill>
                <a:latin typeface="Kristen ITC" panose="03050502040202030202" pitchFamily="66" charset="0"/>
              </a:rPr>
              <a:t>said “I would never have thought that.  You always seem so happy, you never seem angry or upset” </a:t>
            </a:r>
          </a:p>
          <a:p>
            <a:r>
              <a:rPr lang="en-GB" sz="2000" b="1" dirty="0" smtClean="0">
                <a:solidFill>
                  <a:schemeClr val="accent4"/>
                </a:solidFill>
                <a:latin typeface="Kristen ITC" panose="03050502040202030202" pitchFamily="66" charset="0"/>
              </a:rPr>
              <a:t>“Ah” said Piglet.  “Well here’s the thing.  There are 2 things you need to know…. The first thing is that everyone feels angry, upset, anxious and fed up, some people are just better at hiding it than others.  The second is that everyone has days when they feel not ok at all.  All you need to do on those days is to come and fine me and tell me.  Don’t ever feel like you have to hide it.  Always come and tell me, because I will always be there”.</a:t>
            </a:r>
            <a:endParaRPr lang="en-GB" sz="2000" b="1" dirty="0">
              <a:solidFill>
                <a:schemeClr val="accent4"/>
              </a:solidFill>
              <a:latin typeface="Kristen ITC" panose="03050502040202030202" pitchFamily="66" charset="0"/>
            </a:endParaRPr>
          </a:p>
        </p:txBody>
      </p:sp>
    </p:spTree>
    <p:extLst>
      <p:ext uri="{BB962C8B-B14F-4D97-AF65-F5344CB8AC3E}">
        <p14:creationId xmlns:p14="http://schemas.microsoft.com/office/powerpoint/2010/main" val="1270206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Happiness</a:t>
            </a:r>
            <a:endParaRPr lang="en-GB" dirty="0"/>
          </a:p>
        </p:txBody>
      </p:sp>
      <p:sp>
        <p:nvSpPr>
          <p:cNvPr id="3" name="Content Placeholder 2"/>
          <p:cNvSpPr>
            <a:spLocks noGrp="1"/>
          </p:cNvSpPr>
          <p:nvPr>
            <p:ph idx="1"/>
          </p:nvPr>
        </p:nvSpPr>
        <p:spPr/>
        <p:txBody>
          <a:bodyPr/>
          <a:lstStyle/>
          <a:p>
            <a:r>
              <a:rPr lang="en-GB" dirty="0" smtClean="0"/>
              <a:t>Happiness is the only emotion which does not require much energy or put a strain on your facial muscles.</a:t>
            </a:r>
            <a:endParaRPr lang="en-GB" dirty="0"/>
          </a:p>
        </p:txBody>
      </p:sp>
      <p:pic>
        <p:nvPicPr>
          <p:cNvPr id="6146" name="Picture 2" descr="C:\Documents and Settings\djames\Local Settings\Temporary Internet Files\Content.IE5\B3LS5EMT\MC900091325[1].wmf"/>
          <p:cNvPicPr>
            <a:picLocks noChangeAspect="1" noChangeArrowheads="1"/>
          </p:cNvPicPr>
          <p:nvPr/>
        </p:nvPicPr>
        <p:blipFill>
          <a:blip r:embed="rId2" cstate="print"/>
          <a:srcRect/>
          <a:stretch>
            <a:fillRect/>
          </a:stretch>
        </p:blipFill>
        <p:spPr bwMode="auto">
          <a:xfrm>
            <a:off x="7960334" y="0"/>
            <a:ext cx="1183666" cy="1360298"/>
          </a:xfrm>
          <a:prstGeom prst="rect">
            <a:avLst/>
          </a:prstGeom>
          <a:noFill/>
        </p:spPr>
      </p:pic>
      <p:pic>
        <p:nvPicPr>
          <p:cNvPr id="6147" name="Picture 3" descr="C:\Documents and Settings\djames\Local Settings\Temporary Internet Files\Content.IE5\NJSC53JY\MC900091315[1].wmf"/>
          <p:cNvPicPr>
            <a:picLocks noChangeAspect="1" noChangeArrowheads="1"/>
          </p:cNvPicPr>
          <p:nvPr/>
        </p:nvPicPr>
        <p:blipFill>
          <a:blip r:embed="rId3" cstate="print"/>
          <a:srcRect/>
          <a:stretch>
            <a:fillRect/>
          </a:stretch>
        </p:blipFill>
        <p:spPr bwMode="auto">
          <a:xfrm>
            <a:off x="0" y="0"/>
            <a:ext cx="1759730" cy="1798380"/>
          </a:xfrm>
          <a:prstGeom prst="rect">
            <a:avLst/>
          </a:prstGeom>
          <a:noFill/>
        </p:spPr>
      </p:pic>
      <p:pic>
        <p:nvPicPr>
          <p:cNvPr id="6148" name="Picture 4" descr="C:\Documents and Settings\djames\Local Settings\Temporary Internet Files\Content.IE5\B3LS5EMT\MP900178819[1].jpg"/>
          <p:cNvPicPr>
            <a:picLocks noChangeAspect="1" noChangeArrowheads="1"/>
          </p:cNvPicPr>
          <p:nvPr/>
        </p:nvPicPr>
        <p:blipFill>
          <a:blip r:embed="rId4" cstate="print"/>
          <a:srcRect/>
          <a:stretch>
            <a:fillRect/>
          </a:stretch>
        </p:blipFill>
        <p:spPr bwMode="auto">
          <a:xfrm>
            <a:off x="3635896" y="4812635"/>
            <a:ext cx="1360168" cy="2045365"/>
          </a:xfrm>
          <a:prstGeom prst="rect">
            <a:avLst/>
          </a:prstGeom>
          <a:noFill/>
        </p:spPr>
      </p:pic>
      <p:pic>
        <p:nvPicPr>
          <p:cNvPr id="6149" name="Picture 5" descr="C:\Documents and Settings\djames\Local Settings\Temporary Internet Files\Content.IE5\RY7WGRJG\MP900285163[1].jpg"/>
          <p:cNvPicPr>
            <a:picLocks noChangeAspect="1" noChangeArrowheads="1"/>
          </p:cNvPicPr>
          <p:nvPr/>
        </p:nvPicPr>
        <p:blipFill>
          <a:blip r:embed="rId5" cstate="print"/>
          <a:srcRect/>
          <a:stretch>
            <a:fillRect/>
          </a:stretch>
        </p:blipFill>
        <p:spPr bwMode="auto">
          <a:xfrm>
            <a:off x="395536" y="3645024"/>
            <a:ext cx="1081280" cy="1613851"/>
          </a:xfrm>
          <a:prstGeom prst="rect">
            <a:avLst/>
          </a:prstGeom>
          <a:noFill/>
        </p:spPr>
      </p:pic>
      <p:pic>
        <p:nvPicPr>
          <p:cNvPr id="6150" name="Picture 6" descr="C:\Documents and Settings\djames\Local Settings\Temporary Internet Files\Content.IE5\B3LS5EMT\MP900386343[1].jpg"/>
          <p:cNvPicPr>
            <a:picLocks noChangeAspect="1" noChangeArrowheads="1"/>
          </p:cNvPicPr>
          <p:nvPr/>
        </p:nvPicPr>
        <p:blipFill>
          <a:blip r:embed="rId6" cstate="print"/>
          <a:srcRect/>
          <a:stretch>
            <a:fillRect/>
          </a:stretch>
        </p:blipFill>
        <p:spPr bwMode="auto">
          <a:xfrm>
            <a:off x="6876256" y="3356992"/>
            <a:ext cx="1296144" cy="1968826"/>
          </a:xfrm>
          <a:prstGeom prst="rect">
            <a:avLst/>
          </a:prstGeom>
          <a:noFill/>
        </p:spPr>
      </p:pic>
      <p:pic>
        <p:nvPicPr>
          <p:cNvPr id="6151" name="Picture 7" descr="C:\Documents and Settings\djames\Local Settings\Temporary Internet Files\Content.IE5\R7P5XBW1\MP900386331[1].jpg"/>
          <p:cNvPicPr>
            <a:picLocks noChangeAspect="1" noChangeArrowheads="1"/>
          </p:cNvPicPr>
          <p:nvPr/>
        </p:nvPicPr>
        <p:blipFill>
          <a:blip r:embed="rId7" cstate="print"/>
          <a:srcRect/>
          <a:stretch>
            <a:fillRect/>
          </a:stretch>
        </p:blipFill>
        <p:spPr bwMode="auto">
          <a:xfrm>
            <a:off x="3635896" y="2780928"/>
            <a:ext cx="1297304" cy="19362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b="1" dirty="0" smtClean="0">
                <a:solidFill>
                  <a:schemeClr val="accent4"/>
                </a:solidFill>
                <a:latin typeface="Century Gothic" panose="020B0502020202020204" pitchFamily="34" charset="0"/>
              </a:rPr>
              <a:t>Emotions</a:t>
            </a:r>
            <a:endParaRPr lang="en-GB" b="1" dirty="0">
              <a:solidFill>
                <a:schemeClr val="accent4"/>
              </a:solidFill>
              <a:latin typeface="Century Gothic" panose="020B0502020202020204" pitchFamily="34" charset="0"/>
            </a:endParaRPr>
          </a:p>
        </p:txBody>
      </p:sp>
      <p:sp>
        <p:nvSpPr>
          <p:cNvPr id="3" name="Content Placeholder 2"/>
          <p:cNvSpPr>
            <a:spLocks noGrp="1"/>
          </p:cNvSpPr>
          <p:nvPr>
            <p:ph idx="1"/>
          </p:nvPr>
        </p:nvSpPr>
        <p:spPr>
          <a:xfrm>
            <a:off x="467544" y="1124744"/>
            <a:ext cx="8229600" cy="4525963"/>
          </a:xfrm>
        </p:spPr>
        <p:txBody>
          <a:bodyPr>
            <a:normAutofit/>
          </a:bodyPr>
          <a:lstStyle/>
          <a:p>
            <a:pPr marL="0" indent="0" algn="ctr">
              <a:buNone/>
            </a:pPr>
            <a:r>
              <a:rPr lang="en-GB" sz="4000" dirty="0" smtClean="0">
                <a:solidFill>
                  <a:schemeClr val="accent4"/>
                </a:solidFill>
                <a:latin typeface="Century Gothic" panose="020B0502020202020204" pitchFamily="34" charset="0"/>
              </a:rPr>
              <a:t>Emotions are part of human nature.  They give us information about what we’re experiencing and help us to know how to react.</a:t>
            </a:r>
          </a:p>
          <a:p>
            <a:pPr marL="0" indent="0">
              <a:buNone/>
            </a:pPr>
            <a:endParaRPr lang="en-GB" dirty="0">
              <a:solidFill>
                <a:schemeClr val="accent4"/>
              </a:solidFill>
              <a:latin typeface="Century Gothic" panose="020B0502020202020204" pitchFamily="34" charset="0"/>
            </a:endParaRPr>
          </a:p>
          <a:p>
            <a:endParaRPr lang="en-GB" dirty="0"/>
          </a:p>
        </p:txBody>
      </p:sp>
      <p:pic>
        <p:nvPicPr>
          <p:cNvPr id="4" name="Picture 2" descr="Image result for worry  inside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297995"/>
            <a:ext cx="1736758" cy="1302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nger inside 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307054"/>
            <a:ext cx="1795968" cy="13025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adness  inside 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5300194"/>
            <a:ext cx="2326018" cy="1302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5316113"/>
            <a:ext cx="1656184" cy="1284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solidFill>
                <a:latin typeface="Century Gothic" panose="020B0502020202020204" pitchFamily="34" charset="0"/>
              </a:rPr>
              <a:t>D</a:t>
            </a:r>
            <a:r>
              <a:rPr lang="en-GB" b="1" dirty="0" smtClean="0">
                <a:solidFill>
                  <a:schemeClr val="accent4"/>
                </a:solidFill>
                <a:latin typeface="Century Gothic" panose="020B0502020202020204" pitchFamily="34" charset="0"/>
              </a:rPr>
              <a:t>ifferent types of Emotions</a:t>
            </a:r>
            <a:endParaRPr lang="en-GB" b="1" dirty="0">
              <a:solidFill>
                <a:schemeClr val="accent4"/>
              </a:solidFill>
              <a:latin typeface="Century Gothic" panose="020B0502020202020204" pitchFamily="34" charset="0"/>
            </a:endParaRPr>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pPr marL="0" indent="0">
              <a:buNone/>
            </a:pPr>
            <a:r>
              <a:rPr lang="en-GB" dirty="0" smtClean="0">
                <a:solidFill>
                  <a:schemeClr val="accent4"/>
                </a:solidFill>
                <a:latin typeface="Century Gothic" panose="020B0502020202020204" pitchFamily="34" charset="0"/>
              </a:rPr>
              <a:t>There are many different types of emotions including:</a:t>
            </a:r>
          </a:p>
          <a:p>
            <a:pPr marL="0" indent="0">
              <a:buNone/>
            </a:pPr>
            <a:endParaRPr lang="en-GB" sz="1400" dirty="0" smtClean="0">
              <a:solidFill>
                <a:schemeClr val="accent4"/>
              </a:solidFill>
              <a:latin typeface="Century Gothic" panose="020B0502020202020204" pitchFamily="34" charset="0"/>
            </a:endParaRPr>
          </a:p>
          <a:p>
            <a:pPr marL="0" indent="0">
              <a:buNone/>
            </a:pPr>
            <a:endParaRPr lang="en-GB" sz="12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Fear </a:t>
            </a:r>
          </a:p>
          <a:p>
            <a:r>
              <a:rPr lang="en-GB" dirty="0" smtClean="0">
                <a:solidFill>
                  <a:schemeClr val="accent4"/>
                </a:solidFill>
                <a:latin typeface="Century Gothic" panose="020B0502020202020204" pitchFamily="34" charset="0"/>
              </a:rPr>
              <a:t>Anxiety</a:t>
            </a:r>
          </a:p>
          <a:p>
            <a:r>
              <a:rPr lang="en-GB" dirty="0" smtClean="0">
                <a:solidFill>
                  <a:schemeClr val="accent4"/>
                </a:solidFill>
                <a:latin typeface="Century Gothic" panose="020B0502020202020204" pitchFamily="34" charset="0"/>
              </a:rPr>
              <a:t>Anger</a:t>
            </a:r>
          </a:p>
          <a:p>
            <a:r>
              <a:rPr lang="en-GB" dirty="0" smtClean="0">
                <a:solidFill>
                  <a:schemeClr val="accent4"/>
                </a:solidFill>
                <a:latin typeface="Century Gothic" panose="020B0502020202020204" pitchFamily="34" charset="0"/>
              </a:rPr>
              <a:t>Sadness</a:t>
            </a:r>
          </a:p>
          <a:p>
            <a:r>
              <a:rPr lang="en-GB" dirty="0" smtClean="0">
                <a:solidFill>
                  <a:schemeClr val="accent4"/>
                </a:solidFill>
                <a:latin typeface="Century Gothic" panose="020B0502020202020204" pitchFamily="34" charset="0"/>
              </a:rPr>
              <a:t>Depression</a:t>
            </a:r>
          </a:p>
          <a:p>
            <a:r>
              <a:rPr lang="en-GB" dirty="0" smtClean="0">
                <a:solidFill>
                  <a:schemeClr val="accent4"/>
                </a:solidFill>
                <a:latin typeface="Century Gothic" panose="020B0502020202020204" pitchFamily="34" charset="0"/>
              </a:rPr>
              <a:t>Happiness</a:t>
            </a:r>
          </a:p>
          <a:p>
            <a:r>
              <a:rPr lang="en-GB" dirty="0" smtClean="0">
                <a:solidFill>
                  <a:schemeClr val="accent4"/>
                </a:solidFill>
                <a:latin typeface="Century Gothic" panose="020B0502020202020204" pitchFamily="34" charset="0"/>
              </a:rPr>
              <a:t>Disgust</a:t>
            </a:r>
          </a:p>
          <a:p>
            <a:pPr marL="0" indent="0">
              <a:buNone/>
            </a:pPr>
            <a:endParaRPr lang="en-GB" dirty="0" smtClean="0">
              <a:solidFill>
                <a:schemeClr val="accent4"/>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1315767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b="1" dirty="0" smtClean="0">
                <a:solidFill>
                  <a:schemeClr val="accent4"/>
                </a:solidFill>
                <a:latin typeface="Century Gothic" panose="020B0502020202020204" pitchFamily="34" charset="0"/>
              </a:rPr>
              <a:t>Fear</a:t>
            </a:r>
            <a:endParaRPr lang="en-GB" b="1" dirty="0">
              <a:solidFill>
                <a:schemeClr val="accent4"/>
              </a:solidFill>
              <a:latin typeface="Century Gothic" panose="020B0502020202020204" pitchFamily="34" charset="0"/>
            </a:endParaRPr>
          </a:p>
        </p:txBody>
      </p:sp>
      <p:sp>
        <p:nvSpPr>
          <p:cNvPr id="3" name="Content Placeholder 2"/>
          <p:cNvSpPr>
            <a:spLocks noGrp="1"/>
          </p:cNvSpPr>
          <p:nvPr>
            <p:ph idx="1"/>
          </p:nvPr>
        </p:nvSpPr>
        <p:spPr>
          <a:xfrm>
            <a:off x="539552" y="1052736"/>
            <a:ext cx="8208913" cy="4902943"/>
          </a:xfrm>
        </p:spPr>
        <p:txBody>
          <a:bodyPr>
            <a:normAutofit/>
          </a:bodyPr>
          <a:lstStyle/>
          <a:p>
            <a:pPr marL="0" indent="0" algn="ctr">
              <a:buNone/>
            </a:pPr>
            <a:r>
              <a:rPr lang="en-GB" dirty="0" smtClean="0">
                <a:solidFill>
                  <a:schemeClr val="accent4"/>
                </a:solidFill>
                <a:latin typeface="Century Gothic" panose="020B0502020202020204" pitchFamily="34" charset="0"/>
              </a:rPr>
              <a:t>Fear is one of the most basic human emotions.  It’s programmed into our nervous system and equips us with the survival instincts necessary to respond when we sense danger or feel unsafe. </a:t>
            </a:r>
          </a:p>
          <a:p>
            <a:pPr marL="0" indent="0" algn="ctr">
              <a:buNone/>
            </a:pPr>
            <a:endParaRPr lang="en-GB" sz="1200" dirty="0">
              <a:solidFill>
                <a:schemeClr val="accent4"/>
              </a:solidFill>
              <a:latin typeface="Century Gothic" panose="020B0502020202020204" pitchFamily="34" charset="0"/>
            </a:endParaRPr>
          </a:p>
          <a:p>
            <a:pPr marL="0" indent="0" algn="ctr">
              <a:buNone/>
            </a:pPr>
            <a:r>
              <a:rPr lang="en-GB" dirty="0" smtClean="0">
                <a:solidFill>
                  <a:schemeClr val="accent4"/>
                </a:solidFill>
                <a:latin typeface="Century Gothic" panose="020B0502020202020204" pitchFamily="34" charset="0"/>
              </a:rPr>
              <a:t>Feeling afraid is natural and it can be a good thing because it helps to protect us.</a:t>
            </a:r>
          </a:p>
          <a:p>
            <a:pPr marL="0" indent="0">
              <a:buNone/>
            </a:pPr>
            <a:endParaRPr lang="en-GB" dirty="0" smtClean="0">
              <a:solidFill>
                <a:schemeClr val="accent4"/>
              </a:solidFill>
              <a:latin typeface="Century Gothic" panose="020B0502020202020204" pitchFamily="34" charset="0"/>
            </a:endParaRPr>
          </a:p>
        </p:txBody>
      </p:sp>
      <p:pic>
        <p:nvPicPr>
          <p:cNvPr id="7" name="Picture 2" descr="Image result for worry  inside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5445224"/>
            <a:ext cx="1736758" cy="130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51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normAutofit fontScale="92500" lnSpcReduction="20000"/>
          </a:bodyPr>
          <a:lstStyle/>
          <a:p>
            <a:pPr marL="0" indent="0" algn="ctr">
              <a:buNone/>
            </a:pPr>
            <a:r>
              <a:rPr lang="en-GB" dirty="0" smtClean="0">
                <a:solidFill>
                  <a:schemeClr val="accent4"/>
                </a:solidFill>
                <a:latin typeface="Century Gothic" panose="020B0502020202020204" pitchFamily="34" charset="0"/>
              </a:rPr>
              <a:t>Like all emotions, fear can be mild or it can be very intense.  Fear can make you feel:</a:t>
            </a:r>
          </a:p>
          <a:p>
            <a:pPr marL="0" indent="0">
              <a:buNone/>
            </a:pPr>
            <a:endParaRPr lang="en-GB" sz="13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Overwhelmed or out of control</a:t>
            </a:r>
          </a:p>
          <a:p>
            <a:r>
              <a:rPr lang="en-GB" dirty="0" smtClean="0">
                <a:solidFill>
                  <a:schemeClr val="accent4"/>
                </a:solidFill>
                <a:latin typeface="Century Gothic" panose="020B0502020202020204" pitchFamily="34" charset="0"/>
              </a:rPr>
              <a:t>Anxious</a:t>
            </a:r>
          </a:p>
          <a:p>
            <a:r>
              <a:rPr lang="en-GB" dirty="0" smtClean="0">
                <a:solidFill>
                  <a:schemeClr val="accent4"/>
                </a:solidFill>
                <a:latin typeface="Century Gothic" panose="020B0502020202020204" pitchFamily="34" charset="0"/>
              </a:rPr>
              <a:t>Like your heart is beating too fast</a:t>
            </a:r>
          </a:p>
          <a:p>
            <a:r>
              <a:rPr lang="en-GB" dirty="0" smtClean="0">
                <a:solidFill>
                  <a:schemeClr val="accent4"/>
                </a:solidFill>
                <a:latin typeface="Century Gothic" panose="020B0502020202020204" pitchFamily="34" charset="0"/>
              </a:rPr>
              <a:t>Unable to concentrate</a:t>
            </a:r>
          </a:p>
          <a:p>
            <a:r>
              <a:rPr lang="en-GB" dirty="0" smtClean="0">
                <a:solidFill>
                  <a:schemeClr val="accent4"/>
                </a:solidFill>
                <a:latin typeface="Century Gothic" panose="020B0502020202020204" pitchFamily="34" charset="0"/>
              </a:rPr>
              <a:t>Sweaty</a:t>
            </a:r>
          </a:p>
          <a:p>
            <a:r>
              <a:rPr lang="en-GB" dirty="0" smtClean="0">
                <a:solidFill>
                  <a:schemeClr val="accent4"/>
                </a:solidFill>
                <a:latin typeface="Century Gothic" panose="020B0502020202020204" pitchFamily="34" charset="0"/>
              </a:rPr>
              <a:t>Nauseous (sick)</a:t>
            </a:r>
          </a:p>
          <a:p>
            <a:r>
              <a:rPr lang="en-GB" dirty="0" smtClean="0">
                <a:solidFill>
                  <a:schemeClr val="accent4"/>
                </a:solidFill>
                <a:latin typeface="Century Gothic" panose="020B0502020202020204" pitchFamily="34" charset="0"/>
              </a:rPr>
              <a:t>Upset or tearful</a:t>
            </a:r>
          </a:p>
          <a:p>
            <a:r>
              <a:rPr lang="en-GB" dirty="0" smtClean="0">
                <a:solidFill>
                  <a:schemeClr val="accent4"/>
                </a:solidFill>
                <a:latin typeface="Century Gothic" panose="020B0502020202020204" pitchFamily="34" charset="0"/>
              </a:rPr>
              <a:t>Tired</a:t>
            </a:r>
          </a:p>
          <a:p>
            <a:r>
              <a:rPr lang="en-GB" dirty="0" smtClean="0">
                <a:solidFill>
                  <a:schemeClr val="accent4"/>
                </a:solidFill>
                <a:latin typeface="Century Gothic" panose="020B0502020202020204" pitchFamily="34" charset="0"/>
              </a:rPr>
              <a:t>Light headed</a:t>
            </a:r>
            <a:endParaRPr lang="en-GB" dirty="0">
              <a:solidFill>
                <a:schemeClr val="accent4"/>
              </a:solidFill>
              <a:latin typeface="Century Gothic" panose="020B0502020202020204" pitchFamily="34" charset="0"/>
            </a:endParaRPr>
          </a:p>
        </p:txBody>
      </p:sp>
      <p:pic>
        <p:nvPicPr>
          <p:cNvPr id="8" name="Picture 2" descr="Image result for worry  inside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21088"/>
            <a:ext cx="3176918" cy="238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10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003232" cy="6192688"/>
          </a:xfrm>
        </p:spPr>
        <p:txBody>
          <a:bodyPr>
            <a:normAutofit fontScale="92500" lnSpcReduction="20000"/>
          </a:bodyPr>
          <a:lstStyle/>
          <a:p>
            <a:pPr marL="0" indent="0" algn="ctr">
              <a:buNone/>
            </a:pPr>
            <a:r>
              <a:rPr lang="en-GB" dirty="0" smtClean="0">
                <a:solidFill>
                  <a:schemeClr val="accent4"/>
                </a:solidFill>
                <a:latin typeface="Century Gothic" panose="020B0502020202020204" pitchFamily="34" charset="0"/>
              </a:rPr>
              <a:t>You can feel fearful for lots of different reasons:</a:t>
            </a:r>
          </a:p>
          <a:p>
            <a:pPr marL="0" indent="0">
              <a:buNone/>
            </a:pPr>
            <a:endParaRPr lang="en-GB" sz="12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Anxiety</a:t>
            </a:r>
          </a:p>
          <a:p>
            <a:r>
              <a:rPr lang="en-GB" dirty="0" smtClean="0">
                <a:solidFill>
                  <a:schemeClr val="accent4"/>
                </a:solidFill>
                <a:latin typeface="Century Gothic" panose="020B0502020202020204" pitchFamily="34" charset="0"/>
              </a:rPr>
              <a:t>Phobias</a:t>
            </a:r>
          </a:p>
          <a:p>
            <a:r>
              <a:rPr lang="en-GB" dirty="0" smtClean="0">
                <a:solidFill>
                  <a:schemeClr val="accent4"/>
                </a:solidFill>
                <a:latin typeface="Century Gothic" panose="020B0502020202020204" pitchFamily="34" charset="0"/>
              </a:rPr>
              <a:t>Worrying that you wont fit in</a:t>
            </a:r>
          </a:p>
          <a:p>
            <a:r>
              <a:rPr lang="en-GB" dirty="0" smtClean="0">
                <a:solidFill>
                  <a:schemeClr val="accent4"/>
                </a:solidFill>
                <a:latin typeface="Century Gothic" panose="020B0502020202020204" pitchFamily="34" charset="0"/>
              </a:rPr>
              <a:t>Stress</a:t>
            </a:r>
          </a:p>
          <a:p>
            <a:r>
              <a:rPr lang="en-GB" dirty="0" smtClean="0">
                <a:solidFill>
                  <a:schemeClr val="accent4"/>
                </a:solidFill>
                <a:latin typeface="Century Gothic" panose="020B0502020202020204" pitchFamily="34" charset="0"/>
              </a:rPr>
              <a:t>Fear of new things/the unknown</a:t>
            </a:r>
          </a:p>
          <a:p>
            <a:r>
              <a:rPr lang="en-GB" dirty="0" smtClean="0">
                <a:solidFill>
                  <a:schemeClr val="accent4"/>
                </a:solidFill>
                <a:latin typeface="Century Gothic" panose="020B0502020202020204" pitchFamily="34" charset="0"/>
              </a:rPr>
              <a:t>Fear of failure</a:t>
            </a:r>
          </a:p>
          <a:p>
            <a:endParaRPr lang="en-GB" sz="1400" dirty="0" smtClean="0">
              <a:solidFill>
                <a:schemeClr val="accent4"/>
              </a:solidFill>
              <a:latin typeface="Century Gothic" panose="020B0502020202020204" pitchFamily="34" charset="0"/>
            </a:endParaRPr>
          </a:p>
          <a:p>
            <a:pPr algn="ctr"/>
            <a:endParaRPr lang="en-GB" sz="1200" dirty="0">
              <a:solidFill>
                <a:schemeClr val="accent4"/>
              </a:solidFill>
              <a:latin typeface="Century Gothic" panose="020B0502020202020204" pitchFamily="34" charset="0"/>
            </a:endParaRPr>
          </a:p>
          <a:p>
            <a:pPr marL="0" indent="0" algn="ctr">
              <a:buNone/>
            </a:pPr>
            <a:r>
              <a:rPr lang="en-GB" dirty="0" smtClean="0">
                <a:solidFill>
                  <a:schemeClr val="accent4"/>
                </a:solidFill>
                <a:latin typeface="Century Gothic" panose="020B0502020202020204" pitchFamily="34" charset="0"/>
              </a:rPr>
              <a:t>While it’s normal to have some fear or anxiety, if you spend an excessive amount of time worrying or fear is having a negative impact on you, it may be time to get some support. </a:t>
            </a:r>
            <a:endParaRPr lang="en-GB" dirty="0">
              <a:solidFill>
                <a:schemeClr val="accent4"/>
              </a:solidFill>
              <a:latin typeface="Century Gothic" panose="020B0502020202020204" pitchFamily="34" charset="0"/>
            </a:endParaRPr>
          </a:p>
        </p:txBody>
      </p:sp>
      <p:pic>
        <p:nvPicPr>
          <p:cNvPr id="8" name="Picture 2" descr="Image result for worry  inside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44824"/>
            <a:ext cx="1869527" cy="140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147248" cy="5937523"/>
          </a:xfrm>
        </p:spPr>
        <p:txBody>
          <a:bodyPr/>
          <a:lstStyle/>
          <a:p>
            <a:pPr marL="0" indent="0" algn="ctr">
              <a:buNone/>
            </a:pPr>
            <a:r>
              <a:rPr lang="en-GB" sz="4400" b="1" dirty="0" smtClean="0">
                <a:solidFill>
                  <a:schemeClr val="accent4"/>
                </a:solidFill>
                <a:latin typeface="Century Gothic" panose="020B0502020202020204" pitchFamily="34" charset="0"/>
              </a:rPr>
              <a:t>Who can help?</a:t>
            </a:r>
          </a:p>
          <a:p>
            <a:pPr marL="0" indent="0" algn="ctr">
              <a:buNone/>
            </a:pPr>
            <a:r>
              <a:rPr lang="en-GB" dirty="0" smtClean="0">
                <a:solidFill>
                  <a:schemeClr val="accent4"/>
                </a:solidFill>
                <a:latin typeface="Century Gothic" panose="020B0502020202020204" pitchFamily="34" charset="0"/>
              </a:rPr>
              <a:t>Although it’s not always easy, talking about fear or anxiety is really important.  There are lots of people who can help…</a:t>
            </a:r>
          </a:p>
          <a:p>
            <a:pPr marL="0" indent="0" algn="ctr">
              <a:buNone/>
            </a:pPr>
            <a:endParaRPr lang="en-GB" sz="12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Staff at Meadow Park</a:t>
            </a:r>
          </a:p>
          <a:p>
            <a:r>
              <a:rPr lang="en-GB" dirty="0" smtClean="0">
                <a:solidFill>
                  <a:schemeClr val="accent4"/>
                </a:solidFill>
                <a:latin typeface="Century Gothic" panose="020B0502020202020204" pitchFamily="34" charset="0"/>
              </a:rPr>
              <a:t>Friends</a:t>
            </a:r>
          </a:p>
          <a:p>
            <a:r>
              <a:rPr lang="en-GB" dirty="0" smtClean="0">
                <a:solidFill>
                  <a:schemeClr val="accent4"/>
                </a:solidFill>
                <a:latin typeface="Century Gothic" panose="020B0502020202020204" pitchFamily="34" charset="0"/>
              </a:rPr>
              <a:t>Family </a:t>
            </a:r>
          </a:p>
          <a:p>
            <a:r>
              <a:rPr lang="en-GB" dirty="0" smtClean="0">
                <a:solidFill>
                  <a:schemeClr val="accent4"/>
                </a:solidFill>
                <a:latin typeface="Century Gothic" panose="020B0502020202020204" pitchFamily="34" charset="0"/>
              </a:rPr>
              <a:t>Your GP</a:t>
            </a:r>
          </a:p>
          <a:p>
            <a:r>
              <a:rPr lang="en-GB" dirty="0" smtClean="0">
                <a:solidFill>
                  <a:schemeClr val="accent4"/>
                </a:solidFill>
                <a:latin typeface="Century Gothic" panose="020B0502020202020204" pitchFamily="34" charset="0"/>
              </a:rPr>
              <a:t>Charities </a:t>
            </a:r>
          </a:p>
          <a:p>
            <a:pPr marL="0" indent="0">
              <a:buNone/>
            </a:pPr>
            <a:endParaRPr lang="en-GB" sz="1200" dirty="0" smtClean="0">
              <a:solidFill>
                <a:schemeClr val="accent4"/>
              </a:solidFill>
              <a:latin typeface="Century Gothic" panose="020B0502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922" y="4183046"/>
            <a:ext cx="1934616" cy="246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031" y="3648519"/>
            <a:ext cx="1852233" cy="30328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3090038"/>
            <a:ext cx="1966590" cy="357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813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lstStyle/>
          <a:p>
            <a:r>
              <a:rPr lang="en-GB" b="1" dirty="0" smtClean="0">
                <a:solidFill>
                  <a:schemeClr val="accent4"/>
                </a:solidFill>
                <a:latin typeface="Century Gothic" panose="020B0502020202020204" pitchFamily="34" charset="0"/>
              </a:rPr>
              <a:t>Anger</a:t>
            </a:r>
            <a:endParaRPr lang="en-GB" b="1" dirty="0">
              <a:solidFill>
                <a:schemeClr val="accent4"/>
              </a:solidFill>
              <a:latin typeface="Century Gothic" panose="020B0502020202020204" pitchFamily="34" charset="0"/>
            </a:endParaRPr>
          </a:p>
        </p:txBody>
      </p:sp>
      <p:sp>
        <p:nvSpPr>
          <p:cNvPr id="3" name="Content Placeholder 2"/>
          <p:cNvSpPr>
            <a:spLocks noGrp="1"/>
          </p:cNvSpPr>
          <p:nvPr>
            <p:ph idx="1"/>
          </p:nvPr>
        </p:nvSpPr>
        <p:spPr>
          <a:xfrm>
            <a:off x="467544" y="1124744"/>
            <a:ext cx="8229600" cy="4785395"/>
          </a:xfrm>
        </p:spPr>
        <p:txBody>
          <a:bodyPr>
            <a:normAutofit/>
          </a:bodyPr>
          <a:lstStyle/>
          <a:p>
            <a:pPr marL="0" indent="0" algn="ctr">
              <a:buNone/>
            </a:pPr>
            <a:r>
              <a:rPr lang="en-GB" dirty="0" smtClean="0">
                <a:solidFill>
                  <a:schemeClr val="accent4"/>
                </a:solidFill>
                <a:latin typeface="Century Gothic" panose="020B0502020202020204" pitchFamily="34" charset="0"/>
              </a:rPr>
              <a:t>Everyone gets angry and it’s ok to feel anger but it must be released in the right way.  It can be a difficult emotion to deal with and sometimes it can be hard to identify exactly what you feel angry about, however being constantly angry or engaging in dangerous or destructive behaviour because you feel angry isn’t safe or good for your wellbeing. </a:t>
            </a:r>
          </a:p>
          <a:p>
            <a:pPr marL="0" indent="0">
              <a:buNone/>
            </a:pPr>
            <a:endParaRPr lang="en-GB" dirty="0" smtClean="0"/>
          </a:p>
        </p:txBody>
      </p:sp>
      <p:pic>
        <p:nvPicPr>
          <p:cNvPr id="6" name="Picture 2" descr="Image result for anger inside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710373"/>
            <a:ext cx="1481074" cy="1074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ctr">
              <a:buNone/>
            </a:pPr>
            <a:r>
              <a:rPr lang="en-GB" dirty="0" smtClean="0">
                <a:solidFill>
                  <a:schemeClr val="accent4"/>
                </a:solidFill>
                <a:latin typeface="Century Gothic" panose="020B0502020202020204" pitchFamily="34" charset="0"/>
              </a:rPr>
              <a:t>When you feel angry you may:</a:t>
            </a:r>
          </a:p>
          <a:p>
            <a:pPr marL="0" indent="0" algn="ctr">
              <a:buNone/>
            </a:pPr>
            <a:endParaRPr lang="en-GB" sz="1200" dirty="0" smtClean="0">
              <a:solidFill>
                <a:schemeClr val="accent4"/>
              </a:solidFill>
              <a:latin typeface="Century Gothic" panose="020B0502020202020204" pitchFamily="34" charset="0"/>
            </a:endParaRPr>
          </a:p>
          <a:p>
            <a:r>
              <a:rPr lang="en-GB" dirty="0" smtClean="0">
                <a:solidFill>
                  <a:schemeClr val="accent4"/>
                </a:solidFill>
                <a:latin typeface="Century Gothic" panose="020B0502020202020204" pitchFamily="34" charset="0"/>
              </a:rPr>
              <a:t>Clench your fists</a:t>
            </a:r>
          </a:p>
          <a:p>
            <a:r>
              <a:rPr lang="en-GB" dirty="0" smtClean="0">
                <a:solidFill>
                  <a:schemeClr val="accent4"/>
                </a:solidFill>
                <a:latin typeface="Century Gothic" panose="020B0502020202020204" pitchFamily="34" charset="0"/>
              </a:rPr>
              <a:t>Want to pace up and down</a:t>
            </a:r>
          </a:p>
          <a:p>
            <a:r>
              <a:rPr lang="en-GB" dirty="0" smtClean="0">
                <a:solidFill>
                  <a:schemeClr val="accent4"/>
                </a:solidFill>
                <a:latin typeface="Century Gothic" panose="020B0502020202020204" pitchFamily="34" charset="0"/>
              </a:rPr>
              <a:t>Feel like you’re about to explode</a:t>
            </a:r>
          </a:p>
          <a:p>
            <a:r>
              <a:rPr lang="en-GB" dirty="0" smtClean="0">
                <a:solidFill>
                  <a:schemeClr val="accent4"/>
                </a:solidFill>
                <a:latin typeface="Century Gothic" panose="020B0502020202020204" pitchFamily="34" charset="0"/>
              </a:rPr>
              <a:t>Want to lash out at things</a:t>
            </a:r>
          </a:p>
          <a:p>
            <a:r>
              <a:rPr lang="en-GB" dirty="0" smtClean="0">
                <a:solidFill>
                  <a:schemeClr val="accent4"/>
                </a:solidFill>
                <a:latin typeface="Century Gothic" panose="020B0502020202020204" pitchFamily="34" charset="0"/>
              </a:rPr>
              <a:t>Stop talking</a:t>
            </a:r>
          </a:p>
          <a:p>
            <a:r>
              <a:rPr lang="en-GB" dirty="0" smtClean="0">
                <a:solidFill>
                  <a:schemeClr val="accent4"/>
                </a:solidFill>
                <a:latin typeface="Century Gothic" panose="020B0502020202020204" pitchFamily="34" charset="0"/>
              </a:rPr>
              <a:t>Become withdrawn </a:t>
            </a:r>
          </a:p>
          <a:p>
            <a:r>
              <a:rPr lang="en-GB" dirty="0" smtClean="0">
                <a:solidFill>
                  <a:schemeClr val="accent4"/>
                </a:solidFill>
                <a:latin typeface="Century Gothic" panose="020B0502020202020204" pitchFamily="34" charset="0"/>
              </a:rPr>
              <a:t>Feel hot</a:t>
            </a:r>
          </a:p>
          <a:p>
            <a:r>
              <a:rPr lang="en-GB" dirty="0" smtClean="0">
                <a:solidFill>
                  <a:schemeClr val="accent4"/>
                </a:solidFill>
                <a:latin typeface="Century Gothic" panose="020B0502020202020204" pitchFamily="34" charset="0"/>
              </a:rPr>
              <a:t>Cry</a:t>
            </a:r>
          </a:p>
          <a:p>
            <a:endParaRPr lang="en-GB" dirty="0" smtClean="0">
              <a:solidFill>
                <a:schemeClr val="accent4"/>
              </a:solidFill>
              <a:latin typeface="Century Gothic" panose="020B0502020202020204" pitchFamily="34" charset="0"/>
            </a:endParaRPr>
          </a:p>
          <a:p>
            <a:pPr marL="0" indent="0">
              <a:buNone/>
            </a:pPr>
            <a:endParaRPr lang="en-GB" dirty="0" smtClean="0"/>
          </a:p>
        </p:txBody>
      </p:sp>
      <p:pic>
        <p:nvPicPr>
          <p:cNvPr id="6" name="Picture 2" descr="Image result for anger inside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612003"/>
            <a:ext cx="2849226" cy="206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98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799</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Managing your emotions</vt:lpstr>
      <vt:lpstr>Emotions</vt:lpstr>
      <vt:lpstr>Different types of Emotions</vt:lpstr>
      <vt:lpstr>Fear</vt:lpstr>
      <vt:lpstr>PowerPoint Presentation</vt:lpstr>
      <vt:lpstr>PowerPoint Presentation</vt:lpstr>
      <vt:lpstr>PowerPoint Presentation</vt:lpstr>
      <vt:lpstr>Anger</vt:lpstr>
      <vt:lpstr>PowerPoint Presentation</vt:lpstr>
      <vt:lpstr>PowerPoint Presentation</vt:lpstr>
      <vt:lpstr>PowerPoint Presentation</vt:lpstr>
      <vt:lpstr>Sadness and depression</vt:lpstr>
      <vt:lpstr>PowerPoint Presentation</vt:lpstr>
      <vt:lpstr>PowerPoint Presentation</vt:lpstr>
      <vt:lpstr>PowerPoint Presentation</vt:lpstr>
      <vt:lpstr>Happiness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emotions</dc:title>
  <dc:creator>djames</dc:creator>
  <cp:lastModifiedBy>Anna Hudson</cp:lastModifiedBy>
  <cp:revision>51</cp:revision>
  <dcterms:created xsi:type="dcterms:W3CDTF">2011-05-22T13:53:42Z</dcterms:created>
  <dcterms:modified xsi:type="dcterms:W3CDTF">2021-02-20T14:58:59Z</dcterms:modified>
</cp:coreProperties>
</file>